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</p:sldIdLst>
  <p:sldSz cx="18288000" cy="10287000"/>
  <p:notesSz cx="6858000" cy="9144000"/>
  <p:embeddedFontLst>
    <p:embeddedFont>
      <p:font typeface="Open Sans 1 Italics" charset="1" panose="00000000000000000000"/>
      <p:regular r:id="rId34"/>
    </p:embeddedFont>
    <p:embeddedFont>
      <p:font typeface="Open Sans 1 Bold" charset="1" panose="00000000000000000000"/>
      <p:regular r:id="rId35"/>
    </p:embeddedFont>
    <p:embeddedFont>
      <p:font typeface="Norwester" charset="1" panose="00000506000000000000"/>
      <p:regular r:id="rId36"/>
    </p:embeddedFont>
    <p:embeddedFont>
      <p:font typeface="Comic Sans Italics" charset="1" panose="03000702030302060204"/>
      <p:regular r:id="rId37"/>
    </p:embeddedFont>
    <p:embeddedFont>
      <p:font typeface="Open Sans 2 Bold" charset="1" panose="020B0806030504020204"/>
      <p:regular r:id="rId38"/>
    </p:embeddedFont>
    <p:embeddedFont>
      <p:font typeface="Open Sans 1" charset="1" panose="00000000000000000000"/>
      <p:regular r:id="rId39"/>
    </p:embeddedFont>
    <p:embeddedFont>
      <p:font typeface="Times New Roman Italics" charset="1" panose="02030502070405090303"/>
      <p:regular r:id="rId40"/>
    </p:embeddedFont>
    <p:embeddedFont>
      <p:font typeface="Arimo" charset="1" panose="020B0604020202020204"/>
      <p:regular r:id="rId41"/>
    </p:embeddedFont>
    <p:embeddedFont>
      <p:font typeface="Arimo Bold" charset="1" panose="020B0704020202020204"/>
      <p:regular r:id="rId42"/>
    </p:embeddedFont>
    <p:embeddedFont>
      <p:font typeface="Noto Serif Ethiopic Condensed" charset="1" panose="02020502060505020204"/>
      <p:regular r:id="rId4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8.svg" Type="http://schemas.openxmlformats.org/officeDocument/2006/relationships/image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26.png" Type="http://schemas.openxmlformats.org/officeDocument/2006/relationships/image"/><Relationship Id="rId9" Target="../media/image27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29.png" Type="http://schemas.openxmlformats.org/officeDocument/2006/relationships/image"/><Relationship Id="rId9" Target="../media/image26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.png" Type="http://schemas.openxmlformats.org/officeDocument/2006/relationships/image"/><Relationship Id="rId11" Target="../media/image2.svg" Type="http://schemas.openxmlformats.org/officeDocument/2006/relationships/image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29.png" Type="http://schemas.openxmlformats.org/officeDocument/2006/relationships/image"/><Relationship Id="rId7" Target="../media/image26.png" Type="http://schemas.openxmlformats.org/officeDocument/2006/relationships/image"/><Relationship Id="rId8" Target="../media/image30.png" Type="http://schemas.openxmlformats.org/officeDocument/2006/relationships/image"/><Relationship Id="rId9" Target="../media/image31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.svg" Type="http://schemas.openxmlformats.org/officeDocument/2006/relationships/image"/><Relationship Id="rId11" Target="../media/image5.png" Type="http://schemas.openxmlformats.org/officeDocument/2006/relationships/image"/><Relationship Id="rId12" Target="../media/image6.svg" Type="http://schemas.openxmlformats.org/officeDocument/2006/relationships/image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32.png" Type="http://schemas.openxmlformats.org/officeDocument/2006/relationships/image"/><Relationship Id="rId5" Target="../media/image33.png" Type="http://schemas.openxmlformats.org/officeDocument/2006/relationships/image"/><Relationship Id="rId6" Target="../media/image34.png" Type="http://schemas.openxmlformats.org/officeDocument/2006/relationships/image"/><Relationship Id="rId7" Target="../media/image35.png" Type="http://schemas.openxmlformats.org/officeDocument/2006/relationships/image"/><Relationship Id="rId8" Target="../media/image36.svg" Type="http://schemas.openxmlformats.org/officeDocument/2006/relationships/image"/><Relationship Id="rId9" Target="../media/image1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1.png" Type="http://schemas.openxmlformats.org/officeDocument/2006/relationships/image"/><Relationship Id="rId7" Target="../media/image2.svg" Type="http://schemas.openxmlformats.org/officeDocument/2006/relationships/image"/><Relationship Id="rId8" Target="../media/image37.jpe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0.png" Type="http://schemas.openxmlformats.org/officeDocument/2006/relationships/image"/><Relationship Id="rId11" Target="../media/image41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38.png" Type="http://schemas.openxmlformats.org/officeDocument/2006/relationships/image"/><Relationship Id="rId9" Target="../media/image39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0.png" Type="http://schemas.openxmlformats.org/officeDocument/2006/relationships/image"/><Relationship Id="rId11" Target="../media/image41.svg" Type="http://schemas.openxmlformats.org/officeDocument/2006/relationships/image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42.png" Type="http://schemas.openxmlformats.org/officeDocument/2006/relationships/image"/><Relationship Id="rId9" Target="../media/image39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43.jpe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.png" Type="http://schemas.openxmlformats.org/officeDocument/2006/relationships/image"/><Relationship Id="rId7" Target="../media/image2.svg" Type="http://schemas.openxmlformats.org/officeDocument/2006/relationships/image"/><Relationship Id="rId8" Target="../media/image44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.png" Type="http://schemas.openxmlformats.org/officeDocument/2006/relationships/image"/><Relationship Id="rId7" Target="../media/image2.svg" Type="http://schemas.openxmlformats.org/officeDocument/2006/relationships/image"/><Relationship Id="rId8" Target="../media/image45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46.png" Type="http://schemas.openxmlformats.org/officeDocument/2006/relationships/image"/><Relationship Id="rId7" Target="../media/image47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48.jpeg" Type="http://schemas.openxmlformats.org/officeDocument/2006/relationships/image"/><Relationship Id="rId7" Target="../media/image49.png" Type="http://schemas.openxmlformats.org/officeDocument/2006/relationships/image"/><Relationship Id="rId8" Target="../media/image50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.png" Type="http://schemas.openxmlformats.org/officeDocument/2006/relationships/image"/><Relationship Id="rId7" Target="../media/image2.svg" Type="http://schemas.openxmlformats.org/officeDocument/2006/relationships/image"/><Relationship Id="rId8" Target="../media/image51.png" Type="http://schemas.openxmlformats.org/officeDocument/2006/relationships/image"/><Relationship Id="rId9" Target="../media/image52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4.png" Type="http://schemas.openxmlformats.org/officeDocument/2006/relationships/image"/><Relationship Id="rId11" Target="../media/image55.svg" Type="http://schemas.openxmlformats.org/officeDocument/2006/relationships/image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.png" Type="http://schemas.openxmlformats.org/officeDocument/2006/relationships/image"/><Relationship Id="rId7" Target="../media/image2.svg" Type="http://schemas.openxmlformats.org/officeDocument/2006/relationships/image"/><Relationship Id="rId8" Target="../media/image52.png" Type="http://schemas.openxmlformats.org/officeDocument/2006/relationships/image"/><Relationship Id="rId9" Target="../media/image53.jpe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.png" Type="http://schemas.openxmlformats.org/officeDocument/2006/relationships/image"/><Relationship Id="rId7" Target="../media/image2.svg" Type="http://schemas.openxmlformats.org/officeDocument/2006/relationships/image"/><Relationship Id="rId8" Target="../media/image56.jpe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57.png" Type="http://schemas.openxmlformats.org/officeDocument/2006/relationships/image"/><Relationship Id="rId5" Target="../media/image25.png" Type="http://schemas.openxmlformats.org/officeDocument/2006/relationships/image"/><Relationship Id="rId6" Target="../media/image58.png" Type="http://schemas.openxmlformats.org/officeDocument/2006/relationships/image"/><Relationship Id="rId7" Target="../media/image59.jpeg" Type="http://schemas.openxmlformats.org/officeDocument/2006/relationships/image"/><Relationship Id="rId8" Target="../media/image20.png" Type="http://schemas.openxmlformats.org/officeDocument/2006/relationships/image"/><Relationship Id="rId9" Target="../media/image21.sv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.svg" Type="http://schemas.openxmlformats.org/officeDocument/2006/relationships/image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60.png" Type="http://schemas.openxmlformats.org/officeDocument/2006/relationships/image"/><Relationship Id="rId5" Target="../media/image61.png" Type="http://schemas.openxmlformats.org/officeDocument/2006/relationships/image"/><Relationship Id="rId6" Target="../media/image62.svg" Type="http://schemas.openxmlformats.org/officeDocument/2006/relationships/image"/><Relationship Id="rId7" Target="../media/image63.png" Type="http://schemas.openxmlformats.org/officeDocument/2006/relationships/image"/><Relationship Id="rId8" Target="../media/image64.svg" Type="http://schemas.openxmlformats.org/officeDocument/2006/relationships/image"/><Relationship Id="rId9" Target="../media/image3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1.png" Type="http://schemas.openxmlformats.org/officeDocument/2006/relationships/image"/><Relationship Id="rId7" Target="../media/image2.svg" Type="http://schemas.openxmlformats.org/officeDocument/2006/relationships/image"/><Relationship Id="rId8" Target="../media/image13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14.png" Type="http://schemas.openxmlformats.org/officeDocument/2006/relationships/image"/><Relationship Id="rId9" Target="../media/image15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14.png" Type="http://schemas.openxmlformats.org/officeDocument/2006/relationships/image"/><Relationship Id="rId9" Target="../media/image16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9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17.png" Type="http://schemas.openxmlformats.org/officeDocument/2006/relationships/image"/><Relationship Id="rId9" Target="../media/image18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0.png" Type="http://schemas.openxmlformats.org/officeDocument/2006/relationships/image"/><Relationship Id="rId11" Target="../media/image21.svg" Type="http://schemas.openxmlformats.org/officeDocument/2006/relationships/image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17.png" Type="http://schemas.openxmlformats.org/officeDocument/2006/relationships/image"/><Relationship Id="rId9" Target="../media/image18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4.png" Type="http://schemas.openxmlformats.org/officeDocument/2006/relationships/image"/><Relationship Id="rId11" Target="../media/image25.png" Type="http://schemas.openxmlformats.org/officeDocument/2006/relationships/image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22.png" Type="http://schemas.openxmlformats.org/officeDocument/2006/relationships/image"/><Relationship Id="rId9" Target="../media/image23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4205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719171">
            <a:off x="-2397703" y="-1966932"/>
            <a:ext cx="6512908" cy="4786988"/>
          </a:xfrm>
          <a:custGeom>
            <a:avLst/>
            <a:gdLst/>
            <a:ahLst/>
            <a:cxnLst/>
            <a:rect r="r" b="b" t="t" l="l"/>
            <a:pathLst>
              <a:path h="4786988" w="6512908">
                <a:moveTo>
                  <a:pt x="0" y="0"/>
                </a:moveTo>
                <a:lnTo>
                  <a:pt x="6512909" y="0"/>
                </a:lnTo>
                <a:lnTo>
                  <a:pt x="6512909" y="4786987"/>
                </a:lnTo>
                <a:lnTo>
                  <a:pt x="0" y="47869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1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483135">
            <a:off x="1069496" y="-3885720"/>
            <a:ext cx="18167487" cy="16548929"/>
          </a:xfrm>
          <a:custGeom>
            <a:avLst/>
            <a:gdLst/>
            <a:ahLst/>
            <a:cxnLst/>
            <a:rect r="r" b="b" t="t" l="l"/>
            <a:pathLst>
              <a:path h="16548929" w="18167487">
                <a:moveTo>
                  <a:pt x="0" y="0"/>
                </a:moveTo>
                <a:lnTo>
                  <a:pt x="18167488" y="0"/>
                </a:lnTo>
                <a:lnTo>
                  <a:pt x="18167488" y="16548929"/>
                </a:lnTo>
                <a:lnTo>
                  <a:pt x="0" y="165489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212052" y="6953483"/>
            <a:ext cx="11863896" cy="7550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4400" i="true">
                <a:solidFill>
                  <a:srgbClr val="EAEDF6"/>
                </a:solidFill>
                <a:latin typeface="Open Sans 1 Italics"/>
                <a:ea typeface="Open Sans 1 Italics"/>
                <a:cs typeface="Open Sans 1 Italics"/>
                <a:sym typeface="Open Sans 1 Italics"/>
              </a:rPr>
              <a:t>SC1015 Mini Project</a:t>
            </a:r>
          </a:p>
        </p:txBody>
      </p:sp>
      <p:sp>
        <p:nvSpPr>
          <p:cNvPr name="AutoShape 5" id="5"/>
          <p:cNvSpPr/>
          <p:nvPr/>
        </p:nvSpPr>
        <p:spPr>
          <a:xfrm>
            <a:off x="3915403" y="6791576"/>
            <a:ext cx="10339764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2043906">
            <a:off x="-1424722" y="-3555329"/>
            <a:ext cx="5168092" cy="6489613"/>
          </a:xfrm>
          <a:custGeom>
            <a:avLst/>
            <a:gdLst/>
            <a:ahLst/>
            <a:cxnLst/>
            <a:rect r="r" b="b" t="t" l="l"/>
            <a:pathLst>
              <a:path h="6489613" w="5168092">
                <a:moveTo>
                  <a:pt x="0" y="0"/>
                </a:moveTo>
                <a:lnTo>
                  <a:pt x="5168092" y="0"/>
                </a:lnTo>
                <a:lnTo>
                  <a:pt x="5168092" y="6489613"/>
                </a:lnTo>
                <a:lnTo>
                  <a:pt x="0" y="64896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15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8219217">
            <a:off x="14148092" y="7042193"/>
            <a:ext cx="5168092" cy="6489613"/>
          </a:xfrm>
          <a:custGeom>
            <a:avLst/>
            <a:gdLst/>
            <a:ahLst/>
            <a:cxnLst/>
            <a:rect r="r" b="b" t="t" l="l"/>
            <a:pathLst>
              <a:path h="6489613" w="5168092">
                <a:moveTo>
                  <a:pt x="0" y="0"/>
                </a:moveTo>
                <a:lnTo>
                  <a:pt x="5168092" y="0"/>
                </a:lnTo>
                <a:lnTo>
                  <a:pt x="5168092" y="6489614"/>
                </a:lnTo>
                <a:lnTo>
                  <a:pt x="0" y="648961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15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66202" y="9707581"/>
            <a:ext cx="9887038" cy="3492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true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Group 8: Claire Chia Wan Ni (U2430719H), Narmandakh Nomt (U2430263A)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-10719171">
            <a:off x="14310538" y="7449750"/>
            <a:ext cx="6512908" cy="4786988"/>
          </a:xfrm>
          <a:custGeom>
            <a:avLst/>
            <a:gdLst/>
            <a:ahLst/>
            <a:cxnLst/>
            <a:rect r="r" b="b" t="t" l="l"/>
            <a:pathLst>
              <a:path h="4786988" w="6512908">
                <a:moveTo>
                  <a:pt x="0" y="0"/>
                </a:moveTo>
                <a:lnTo>
                  <a:pt x="6512908" y="0"/>
                </a:lnTo>
                <a:lnTo>
                  <a:pt x="6512908" y="4786988"/>
                </a:lnTo>
                <a:lnTo>
                  <a:pt x="0" y="47869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1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3855594" y="2366691"/>
            <a:ext cx="10399573" cy="41774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803"/>
              </a:lnSpc>
            </a:pPr>
            <a:r>
              <a:rPr lang="en-US" sz="10289">
                <a:solidFill>
                  <a:srgbClr val="FFFFFF"/>
                </a:solidFill>
                <a:latin typeface="Norwester"/>
                <a:ea typeface="Norwester"/>
                <a:cs typeface="Norwester"/>
                <a:sym typeface="Norwester"/>
              </a:rPr>
              <a:t>Differentiated Thyroid Cancer Prediction Model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4205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043906">
            <a:off x="-1897674" y="-3896905"/>
            <a:ext cx="5168092" cy="6489613"/>
          </a:xfrm>
          <a:custGeom>
            <a:avLst/>
            <a:gdLst/>
            <a:ahLst/>
            <a:cxnLst/>
            <a:rect r="r" b="b" t="t" l="l"/>
            <a:pathLst>
              <a:path h="6489613" w="5168092">
                <a:moveTo>
                  <a:pt x="0" y="0"/>
                </a:moveTo>
                <a:lnTo>
                  <a:pt x="5168092" y="0"/>
                </a:lnTo>
                <a:lnTo>
                  <a:pt x="5168092" y="6489613"/>
                </a:lnTo>
                <a:lnTo>
                  <a:pt x="0" y="64896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3156357" y="5982555"/>
            <a:ext cx="8528903" cy="8270686"/>
            <a:chOff x="0" y="0"/>
            <a:chExt cx="11371871" cy="11027581"/>
          </a:xfrm>
        </p:grpSpPr>
        <p:sp>
          <p:nvSpPr>
            <p:cNvPr name="Freeform 4" id="4"/>
            <p:cNvSpPr/>
            <p:nvPr/>
          </p:nvSpPr>
          <p:spPr>
            <a:xfrm flipH="false" flipV="false" rot="-10719171">
              <a:off x="1844552" y="1037276"/>
              <a:ext cx="9447003" cy="6943547"/>
            </a:xfrm>
            <a:custGeom>
              <a:avLst/>
              <a:gdLst/>
              <a:ahLst/>
              <a:cxnLst/>
              <a:rect r="r" b="b" t="t" l="l"/>
              <a:pathLst>
                <a:path h="6943547" w="9447003">
                  <a:moveTo>
                    <a:pt x="0" y="0"/>
                  </a:moveTo>
                  <a:lnTo>
                    <a:pt x="9447003" y="0"/>
                  </a:lnTo>
                  <a:lnTo>
                    <a:pt x="9447003" y="6943547"/>
                  </a:lnTo>
                  <a:lnTo>
                    <a:pt x="0" y="69435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1999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-8219217">
              <a:off x="2025196" y="1187382"/>
              <a:ext cx="6890789" cy="8652818"/>
            </a:xfrm>
            <a:custGeom>
              <a:avLst/>
              <a:gdLst/>
              <a:ahLst/>
              <a:cxnLst/>
              <a:rect r="r" b="b" t="t" l="l"/>
              <a:pathLst>
                <a:path h="8652818" w="6890789">
                  <a:moveTo>
                    <a:pt x="0" y="0"/>
                  </a:moveTo>
                  <a:lnTo>
                    <a:pt x="6890790" y="0"/>
                  </a:lnTo>
                  <a:lnTo>
                    <a:pt x="6890790" y="8652817"/>
                  </a:lnTo>
                  <a:lnTo>
                    <a:pt x="0" y="86528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-483135">
            <a:off x="2247359" y="-299658"/>
            <a:ext cx="13793282" cy="12564426"/>
          </a:xfrm>
          <a:custGeom>
            <a:avLst/>
            <a:gdLst/>
            <a:ahLst/>
            <a:cxnLst/>
            <a:rect r="r" b="b" t="t" l="l"/>
            <a:pathLst>
              <a:path h="12564426" w="13793282">
                <a:moveTo>
                  <a:pt x="0" y="0"/>
                </a:moveTo>
                <a:lnTo>
                  <a:pt x="13793282" y="0"/>
                </a:lnTo>
                <a:lnTo>
                  <a:pt x="13793282" y="12564426"/>
                </a:lnTo>
                <a:lnTo>
                  <a:pt x="0" y="125644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7" id="7"/>
          <p:cNvSpPr/>
          <p:nvPr/>
        </p:nvSpPr>
        <p:spPr>
          <a:xfrm flipV="true">
            <a:off x="5237960" y="1009650"/>
            <a:ext cx="7812079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8" id="8"/>
          <p:cNvSpPr txBox="true"/>
          <p:nvPr/>
        </p:nvSpPr>
        <p:spPr>
          <a:xfrm rot="0">
            <a:off x="3735681" y="180975"/>
            <a:ext cx="10816638" cy="847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300"/>
              </a:lnSpc>
            </a:pPr>
            <a:r>
              <a:rPr lang="en-US" sz="6000">
                <a:solidFill>
                  <a:srgbClr val="FFFFFF"/>
                </a:solidFill>
                <a:latin typeface="Norwester"/>
                <a:ea typeface="Norwester"/>
                <a:cs typeface="Norwester"/>
                <a:sym typeface="Norwester"/>
              </a:rPr>
              <a:t>Data Visualisation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984946" y="1057275"/>
            <a:ext cx="8318107" cy="828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50"/>
              </a:lnSpc>
            </a:pPr>
            <a:r>
              <a:rPr lang="en-US" sz="3000">
                <a:solidFill>
                  <a:srgbClr val="FFFFFF"/>
                </a:solidFill>
                <a:latin typeface="Norwester"/>
                <a:ea typeface="Norwester"/>
                <a:cs typeface="Norwester"/>
                <a:sym typeface="Norwester"/>
              </a:rPr>
              <a:t>3. Univariate and Distribution Visualisation of Age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1750" y="9905176"/>
            <a:ext cx="3055011" cy="257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*More explained in the notebook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226258" y="2443754"/>
            <a:ext cx="16545769" cy="2571802"/>
            <a:chOff x="0" y="0"/>
            <a:chExt cx="22061025" cy="342906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4138765" cy="3429069"/>
            </a:xfrm>
            <a:custGeom>
              <a:avLst/>
              <a:gdLst/>
              <a:ahLst/>
              <a:cxnLst/>
              <a:rect r="r" b="b" t="t" l="l"/>
              <a:pathLst>
                <a:path h="3429069" w="14138765">
                  <a:moveTo>
                    <a:pt x="0" y="0"/>
                  </a:moveTo>
                  <a:lnTo>
                    <a:pt x="14138765" y="0"/>
                  </a:lnTo>
                  <a:lnTo>
                    <a:pt x="14138765" y="3429069"/>
                  </a:lnTo>
                  <a:lnTo>
                    <a:pt x="0" y="34290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0" b="-516554"/>
              </a:stretch>
            </a:blipFill>
          </p:spPr>
        </p:sp>
        <p:sp>
          <p:nvSpPr>
            <p:cNvPr name="TextBox 13" id="13"/>
            <p:cNvSpPr txBox="true"/>
            <p:nvPr/>
          </p:nvSpPr>
          <p:spPr>
            <a:xfrm rot="0">
              <a:off x="17593784" y="182656"/>
              <a:ext cx="3015262" cy="5438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56"/>
                </a:lnSpc>
              </a:pPr>
              <a:r>
                <a:rPr lang="en-US" b="true" sz="2910">
                  <a:solidFill>
                    <a:srgbClr val="FFFFFF"/>
                  </a:solidFill>
                  <a:latin typeface="Open Sans 2 Bold"/>
                  <a:ea typeface="Open Sans 2 Bold"/>
                  <a:cs typeface="Open Sans 2 Bold"/>
                  <a:sym typeface="Open Sans 2 Bold"/>
                </a:rPr>
                <a:t>Histogram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16141804" y="755075"/>
              <a:ext cx="5919221" cy="20617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496128" indent="-248064" lvl="1">
                <a:lnSpc>
                  <a:spcPts val="2412"/>
                </a:lnSpc>
                <a:buFont typeface="Arial"/>
                <a:buChar char="•"/>
              </a:pPr>
              <a:r>
                <a:rPr lang="en-US" b="true" sz="2297">
                  <a:solidFill>
                    <a:srgbClr val="FFFFFF"/>
                  </a:solidFill>
                  <a:latin typeface="Open Sans 2 Bold"/>
                  <a:ea typeface="Open Sans 2 Bold"/>
                  <a:cs typeface="Open Sans 2 Bold"/>
                  <a:sym typeface="Open Sans 2 Bold"/>
                </a:rPr>
                <a:t>Shows the </a:t>
              </a:r>
              <a:r>
                <a:rPr lang="en-US" b="true" sz="2297">
                  <a:solidFill>
                    <a:srgbClr val="F3939C"/>
                  </a:solidFill>
                  <a:latin typeface="Open Sans 2 Bold"/>
                  <a:ea typeface="Open Sans 2 Bold"/>
                  <a:cs typeface="Open Sans 2 Bold"/>
                  <a:sym typeface="Open Sans 2 Bold"/>
                </a:rPr>
                <a:t>frequency distribution of age</a:t>
              </a:r>
              <a:r>
                <a:rPr lang="en-US" b="true" sz="2297">
                  <a:solidFill>
                    <a:srgbClr val="FFFFFF"/>
                  </a:solidFill>
                  <a:latin typeface="Open Sans 2 Bold"/>
                  <a:ea typeface="Open Sans 2 Bold"/>
                  <a:cs typeface="Open Sans 2 Bold"/>
                  <a:sym typeface="Open Sans 2 Bold"/>
                </a:rPr>
                <a:t>, helping us see which age ranges are most common in the dataset.</a:t>
              </a:r>
            </a:p>
          </p:txBody>
        </p:sp>
        <p:sp>
          <p:nvSpPr>
            <p:cNvPr name="AutoShape 15" id="15"/>
            <p:cNvSpPr/>
            <p:nvPr/>
          </p:nvSpPr>
          <p:spPr>
            <a:xfrm>
              <a:off x="14590573" y="1771685"/>
              <a:ext cx="1551232" cy="0"/>
            </a:xfrm>
            <a:prstGeom prst="line">
              <a:avLst/>
            </a:prstGeom>
            <a:ln cap="flat" w="114300">
              <a:solidFill>
                <a:srgbClr val="FFFFFF"/>
              </a:solidFill>
              <a:prstDash val="solid"/>
              <a:headEnd type="none" len="sm" w="sm"/>
              <a:tailEnd type="arrow" len="sm" w="med"/>
            </a:ln>
          </p:spPr>
        </p:sp>
      </p:grpSp>
      <p:grpSp>
        <p:nvGrpSpPr>
          <p:cNvPr name="Group 16" id="16"/>
          <p:cNvGrpSpPr/>
          <p:nvPr/>
        </p:nvGrpSpPr>
        <p:grpSpPr>
          <a:xfrm rot="0">
            <a:off x="1669255" y="5410786"/>
            <a:ext cx="16442517" cy="2980533"/>
            <a:chOff x="0" y="0"/>
            <a:chExt cx="21923356" cy="3974044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8887461" y="0"/>
              <a:ext cx="13035895" cy="3974044"/>
            </a:xfrm>
            <a:custGeom>
              <a:avLst/>
              <a:gdLst/>
              <a:ahLst/>
              <a:cxnLst/>
              <a:rect r="r" b="b" t="t" l="l"/>
              <a:pathLst>
                <a:path h="3974044" w="13035895">
                  <a:moveTo>
                    <a:pt x="0" y="0"/>
                  </a:moveTo>
                  <a:lnTo>
                    <a:pt x="13035895" y="0"/>
                  </a:lnTo>
                  <a:lnTo>
                    <a:pt x="13035895" y="3974044"/>
                  </a:lnTo>
                  <a:lnTo>
                    <a:pt x="0" y="39740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-87066" r="0" b="-303439"/>
              </a:stretch>
            </a:blipFill>
          </p:spPr>
        </p:sp>
        <p:sp>
          <p:nvSpPr>
            <p:cNvPr name="TextBox 18" id="18"/>
            <p:cNvSpPr txBox="true"/>
            <p:nvPr/>
          </p:nvSpPr>
          <p:spPr>
            <a:xfrm rot="0">
              <a:off x="1451980" y="967622"/>
              <a:ext cx="3015262" cy="5438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56"/>
                </a:lnSpc>
              </a:pPr>
              <a:r>
                <a:rPr lang="en-US" b="true" sz="2910">
                  <a:solidFill>
                    <a:srgbClr val="FFFFFF"/>
                  </a:solidFill>
                  <a:latin typeface="Open Sans 2 Bold"/>
                  <a:ea typeface="Open Sans 2 Bold"/>
                  <a:cs typeface="Open Sans 2 Bold"/>
                  <a:sym typeface="Open Sans 2 Bold"/>
                </a:rPr>
                <a:t>Bar Graph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0" y="1540042"/>
              <a:ext cx="5919221" cy="16553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496128" indent="-248064" lvl="1">
                <a:lnSpc>
                  <a:spcPts val="2412"/>
                </a:lnSpc>
                <a:buFont typeface="Arial"/>
                <a:buChar char="•"/>
              </a:pPr>
              <a:r>
                <a:rPr lang="en-US" b="true" sz="2297">
                  <a:solidFill>
                    <a:srgbClr val="FFFFFF"/>
                  </a:solidFill>
                  <a:latin typeface="Open Sans 2 Bold"/>
                  <a:ea typeface="Open Sans 2 Bold"/>
                  <a:cs typeface="Open Sans 2 Bold"/>
                  <a:sym typeface="Open Sans 2 Bold"/>
                </a:rPr>
                <a:t>Visualise statistics of responses and recurrence by </a:t>
              </a:r>
              <a:r>
                <a:rPr lang="en-US" b="true" sz="2297">
                  <a:solidFill>
                    <a:srgbClr val="F3939C"/>
                  </a:solidFill>
                  <a:latin typeface="Open Sans 2 Bold"/>
                  <a:ea typeface="Open Sans 2 Bold"/>
                  <a:cs typeface="Open Sans 2 Bold"/>
                  <a:sym typeface="Open Sans 2 Bold"/>
                </a:rPr>
                <a:t>age</a:t>
              </a:r>
              <a:r>
                <a:rPr lang="en-US" b="true" sz="2297">
                  <a:solidFill>
                    <a:srgbClr val="FFFFFF"/>
                  </a:solidFill>
                  <a:latin typeface="Open Sans 2 Bold"/>
                  <a:ea typeface="Open Sans 2 Bold"/>
                  <a:cs typeface="Open Sans 2 Bold"/>
                  <a:sym typeface="Open Sans 2 Bold"/>
                </a:rPr>
                <a:t> based on our </a:t>
              </a:r>
              <a:r>
                <a:rPr lang="en-US" b="true" sz="2297">
                  <a:solidFill>
                    <a:srgbClr val="F3939C"/>
                  </a:solidFill>
                  <a:latin typeface="Open Sans 2 Bold"/>
                  <a:ea typeface="Open Sans 2 Bold"/>
                  <a:cs typeface="Open Sans 2 Bold"/>
                  <a:sym typeface="Open Sans 2 Bold"/>
                </a:rPr>
                <a:t>calculated percentages</a:t>
              </a:r>
            </a:p>
          </p:txBody>
        </p:sp>
        <p:sp>
          <p:nvSpPr>
            <p:cNvPr name="AutoShape 20" id="20"/>
            <p:cNvSpPr/>
            <p:nvPr/>
          </p:nvSpPr>
          <p:spPr>
            <a:xfrm flipH="true" flipV="true">
              <a:off x="6242289" y="1987022"/>
              <a:ext cx="1551232" cy="0"/>
            </a:xfrm>
            <a:prstGeom prst="line">
              <a:avLst/>
            </a:prstGeom>
            <a:ln cap="flat" w="114300">
              <a:solidFill>
                <a:srgbClr val="FFFFFF"/>
              </a:solidFill>
              <a:prstDash val="solid"/>
              <a:headEnd type="none" len="sm" w="sm"/>
              <a:tailEnd type="arrow" len="sm" w="med"/>
            </a:ln>
          </p:spPr>
        </p:sp>
      </p:grpSp>
      <p:sp>
        <p:nvSpPr>
          <p:cNvPr name="Freeform 21" id="21"/>
          <p:cNvSpPr/>
          <p:nvPr/>
        </p:nvSpPr>
        <p:spPr>
          <a:xfrm flipH="false" flipV="false" rot="0">
            <a:off x="6395592" y="8953294"/>
            <a:ext cx="4207100" cy="1262130"/>
          </a:xfrm>
          <a:custGeom>
            <a:avLst/>
            <a:gdLst/>
            <a:ahLst/>
            <a:cxnLst/>
            <a:rect r="r" b="b" t="t" l="l"/>
            <a:pathLst>
              <a:path h="1262130" w="4207100">
                <a:moveTo>
                  <a:pt x="0" y="0"/>
                </a:moveTo>
                <a:lnTo>
                  <a:pt x="4207101" y="0"/>
                </a:lnTo>
                <a:lnTo>
                  <a:pt x="4207101" y="1262130"/>
                </a:lnTo>
                <a:lnTo>
                  <a:pt x="0" y="126213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13470135" y="9655720"/>
            <a:ext cx="4827390" cy="3732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11"/>
              </a:lnSpc>
            </a:pPr>
            <a:r>
              <a:rPr lang="en-US" sz="2677" i="true">
                <a:solidFill>
                  <a:srgbClr val="FFFFFF"/>
                </a:solidFill>
                <a:latin typeface="Comic Sans Italics"/>
                <a:ea typeface="Comic Sans Italics"/>
                <a:cs typeface="Comic Sans Italics"/>
                <a:sym typeface="Comic Sans Italics"/>
              </a:rPr>
              <a:t>Exploratory Data Analysis</a:t>
            </a:r>
          </a:p>
        </p:txBody>
      </p:sp>
      <p:sp>
        <p:nvSpPr>
          <p:cNvPr name="Freeform 23" id="23"/>
          <p:cNvSpPr/>
          <p:nvPr/>
        </p:nvSpPr>
        <p:spPr>
          <a:xfrm flipH="false" flipV="false" rot="-10719171">
            <a:off x="-3542626" y="-2603830"/>
            <a:ext cx="7085252" cy="5207660"/>
          </a:xfrm>
          <a:custGeom>
            <a:avLst/>
            <a:gdLst/>
            <a:ahLst/>
            <a:cxnLst/>
            <a:rect r="r" b="b" t="t" l="l"/>
            <a:pathLst>
              <a:path h="5207660" w="7085252">
                <a:moveTo>
                  <a:pt x="0" y="0"/>
                </a:moveTo>
                <a:lnTo>
                  <a:pt x="7085252" y="0"/>
                </a:lnTo>
                <a:lnTo>
                  <a:pt x="7085252" y="5207660"/>
                </a:lnTo>
                <a:lnTo>
                  <a:pt x="0" y="52076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1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4205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043906">
            <a:off x="-1897674" y="-3896905"/>
            <a:ext cx="5168092" cy="6489613"/>
          </a:xfrm>
          <a:custGeom>
            <a:avLst/>
            <a:gdLst/>
            <a:ahLst/>
            <a:cxnLst/>
            <a:rect r="r" b="b" t="t" l="l"/>
            <a:pathLst>
              <a:path h="6489613" w="5168092">
                <a:moveTo>
                  <a:pt x="0" y="0"/>
                </a:moveTo>
                <a:lnTo>
                  <a:pt x="5168092" y="0"/>
                </a:lnTo>
                <a:lnTo>
                  <a:pt x="5168092" y="6489613"/>
                </a:lnTo>
                <a:lnTo>
                  <a:pt x="0" y="64896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3156357" y="5982555"/>
            <a:ext cx="8528903" cy="8270686"/>
            <a:chOff x="0" y="0"/>
            <a:chExt cx="11371871" cy="11027581"/>
          </a:xfrm>
        </p:grpSpPr>
        <p:sp>
          <p:nvSpPr>
            <p:cNvPr name="Freeform 4" id="4"/>
            <p:cNvSpPr/>
            <p:nvPr/>
          </p:nvSpPr>
          <p:spPr>
            <a:xfrm flipH="false" flipV="false" rot="-10719171">
              <a:off x="1844552" y="1037276"/>
              <a:ext cx="9447003" cy="6943547"/>
            </a:xfrm>
            <a:custGeom>
              <a:avLst/>
              <a:gdLst/>
              <a:ahLst/>
              <a:cxnLst/>
              <a:rect r="r" b="b" t="t" l="l"/>
              <a:pathLst>
                <a:path h="6943547" w="9447003">
                  <a:moveTo>
                    <a:pt x="0" y="0"/>
                  </a:moveTo>
                  <a:lnTo>
                    <a:pt x="9447003" y="0"/>
                  </a:lnTo>
                  <a:lnTo>
                    <a:pt x="9447003" y="6943547"/>
                  </a:lnTo>
                  <a:lnTo>
                    <a:pt x="0" y="69435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1999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-8219217">
              <a:off x="2025196" y="1187382"/>
              <a:ext cx="6890789" cy="8652818"/>
            </a:xfrm>
            <a:custGeom>
              <a:avLst/>
              <a:gdLst/>
              <a:ahLst/>
              <a:cxnLst/>
              <a:rect r="r" b="b" t="t" l="l"/>
              <a:pathLst>
                <a:path h="8652818" w="6890789">
                  <a:moveTo>
                    <a:pt x="0" y="0"/>
                  </a:moveTo>
                  <a:lnTo>
                    <a:pt x="6890790" y="0"/>
                  </a:lnTo>
                  <a:lnTo>
                    <a:pt x="6890790" y="8652817"/>
                  </a:lnTo>
                  <a:lnTo>
                    <a:pt x="0" y="86528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-483135">
            <a:off x="2247359" y="-299658"/>
            <a:ext cx="13793282" cy="12564426"/>
          </a:xfrm>
          <a:custGeom>
            <a:avLst/>
            <a:gdLst/>
            <a:ahLst/>
            <a:cxnLst/>
            <a:rect r="r" b="b" t="t" l="l"/>
            <a:pathLst>
              <a:path h="12564426" w="13793282">
                <a:moveTo>
                  <a:pt x="0" y="0"/>
                </a:moveTo>
                <a:lnTo>
                  <a:pt x="13793282" y="0"/>
                </a:lnTo>
                <a:lnTo>
                  <a:pt x="13793282" y="12564426"/>
                </a:lnTo>
                <a:lnTo>
                  <a:pt x="0" y="125644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7" id="7"/>
          <p:cNvSpPr/>
          <p:nvPr/>
        </p:nvSpPr>
        <p:spPr>
          <a:xfrm flipV="true">
            <a:off x="5237960" y="1009650"/>
            <a:ext cx="7812079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8" id="8"/>
          <p:cNvSpPr txBox="true"/>
          <p:nvPr/>
        </p:nvSpPr>
        <p:spPr>
          <a:xfrm rot="0">
            <a:off x="3735681" y="180975"/>
            <a:ext cx="10816638" cy="847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300"/>
              </a:lnSpc>
            </a:pPr>
            <a:r>
              <a:rPr lang="en-US" sz="6000">
                <a:solidFill>
                  <a:srgbClr val="FFFFFF"/>
                </a:solidFill>
                <a:latin typeface="Norwester"/>
                <a:ea typeface="Norwester"/>
                <a:cs typeface="Norwester"/>
                <a:sym typeface="Norwester"/>
              </a:rPr>
              <a:t>Data Visualisation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984946" y="1057275"/>
            <a:ext cx="8318107" cy="828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50"/>
              </a:lnSpc>
            </a:pPr>
            <a:r>
              <a:rPr lang="en-US" sz="3000">
                <a:solidFill>
                  <a:srgbClr val="FFFFFF"/>
                </a:solidFill>
                <a:latin typeface="Norwester"/>
                <a:ea typeface="Norwester"/>
                <a:cs typeface="Norwester"/>
                <a:sym typeface="Norwester"/>
              </a:rPr>
              <a:t>3. Univariate and Distribution Visualisation of Age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1750" y="9905176"/>
            <a:ext cx="3055011" cy="257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*More explained in the notebook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141750" y="1562998"/>
            <a:ext cx="15381012" cy="3580502"/>
            <a:chOff x="0" y="0"/>
            <a:chExt cx="20508015" cy="4774002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15937369" y="729123"/>
              <a:ext cx="3015262" cy="5438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56"/>
                </a:lnSpc>
              </a:pPr>
              <a:r>
                <a:rPr lang="en-US" b="true" sz="2910">
                  <a:solidFill>
                    <a:srgbClr val="FFFFFF"/>
                  </a:solidFill>
                  <a:latin typeface="Open Sans 2 Bold"/>
                  <a:ea typeface="Open Sans 2 Bold"/>
                  <a:cs typeface="Open Sans 2 Bold"/>
                  <a:sym typeface="Open Sans 2 Bold"/>
                </a:rPr>
                <a:t>Violin Plot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14588795" y="1301543"/>
              <a:ext cx="5919221" cy="20617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496128" indent="-248064" lvl="1">
                <a:lnSpc>
                  <a:spcPts val="2412"/>
                </a:lnSpc>
                <a:buFont typeface="Arial"/>
                <a:buChar char="•"/>
              </a:pPr>
              <a:r>
                <a:rPr lang="en-US" b="true" sz="2297">
                  <a:solidFill>
                    <a:srgbClr val="FFFFFF"/>
                  </a:solidFill>
                  <a:latin typeface="Open Sans 2 Bold"/>
                  <a:ea typeface="Open Sans 2 Bold"/>
                  <a:cs typeface="Open Sans 2 Bold"/>
                  <a:sym typeface="Open Sans 2 Bold"/>
                </a:rPr>
                <a:t>Shows</a:t>
              </a:r>
              <a:r>
                <a:rPr lang="en-US" b="true" sz="2297">
                  <a:solidFill>
                    <a:srgbClr val="F3939C"/>
                  </a:solidFill>
                  <a:latin typeface="Open Sans 2 Bold"/>
                  <a:ea typeface="Open Sans 2 Bold"/>
                  <a:cs typeface="Open Sans 2 Bold"/>
                  <a:sym typeface="Open Sans 2 Bold"/>
                </a:rPr>
                <a:t> distribution</a:t>
              </a:r>
              <a:r>
                <a:rPr lang="en-US" b="true" sz="2297">
                  <a:solidFill>
                    <a:srgbClr val="FFFFFF"/>
                  </a:solidFill>
                  <a:latin typeface="Open Sans 2 Bold"/>
                  <a:ea typeface="Open Sans 2 Bold"/>
                  <a:cs typeface="Open Sans 2 Bold"/>
                  <a:sym typeface="Open Sans 2 Bold"/>
                </a:rPr>
                <a:t> and </a:t>
              </a:r>
              <a:r>
                <a:rPr lang="en-US" b="true" sz="2297">
                  <a:solidFill>
                    <a:srgbClr val="F3939C"/>
                  </a:solidFill>
                  <a:latin typeface="Open Sans 2 Bold"/>
                  <a:ea typeface="Open Sans 2 Bold"/>
                  <a:cs typeface="Open Sans 2 Bold"/>
                  <a:sym typeface="Open Sans 2 Bold"/>
                </a:rPr>
                <a:t>density of age</a:t>
              </a:r>
              <a:r>
                <a:rPr lang="en-US" b="true" sz="2297">
                  <a:solidFill>
                    <a:srgbClr val="FFFFFF"/>
                  </a:solidFill>
                  <a:latin typeface="Open Sans 2 Bold"/>
                  <a:ea typeface="Open Sans 2 Bold"/>
                  <a:cs typeface="Open Sans 2 Bold"/>
                  <a:sym typeface="Open Sans 2 Bold"/>
                </a:rPr>
                <a:t> data across recurrence outcomes</a:t>
              </a:r>
            </a:p>
            <a:p>
              <a:pPr algn="l" marL="496128" indent="-248064" lvl="1">
                <a:lnSpc>
                  <a:spcPts val="2412"/>
                </a:lnSpc>
                <a:buFont typeface="Arial"/>
                <a:buChar char="•"/>
              </a:pPr>
              <a:r>
                <a:rPr lang="en-US" b="true" sz="2297">
                  <a:solidFill>
                    <a:srgbClr val="FFFFFF"/>
                  </a:solidFill>
                  <a:latin typeface="Open Sans 2 Bold"/>
                  <a:ea typeface="Open Sans 2 Bold"/>
                  <a:cs typeface="Open Sans 2 Bold"/>
                  <a:sym typeface="Open Sans 2 Bold"/>
                </a:rPr>
                <a:t> Illustrates how common certain age ranges are</a:t>
              </a:r>
            </a:p>
          </p:txBody>
        </p:sp>
        <p:sp>
          <p:nvSpPr>
            <p:cNvPr name="AutoShape 14" id="14"/>
            <p:cNvSpPr/>
            <p:nvPr/>
          </p:nvSpPr>
          <p:spPr>
            <a:xfrm>
              <a:off x="12280384" y="2318152"/>
              <a:ext cx="1551232" cy="0"/>
            </a:xfrm>
            <a:prstGeom prst="line">
              <a:avLst/>
            </a:prstGeom>
            <a:ln cap="flat" w="114300">
              <a:solidFill>
                <a:srgbClr val="FFFFFF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0983301" cy="4774002"/>
            </a:xfrm>
            <a:custGeom>
              <a:avLst/>
              <a:gdLst/>
              <a:ahLst/>
              <a:cxnLst/>
              <a:rect r="r" b="b" t="t" l="l"/>
              <a:pathLst>
                <a:path h="4774002" w="10983301">
                  <a:moveTo>
                    <a:pt x="0" y="0"/>
                  </a:moveTo>
                  <a:lnTo>
                    <a:pt x="10983301" y="0"/>
                  </a:lnTo>
                  <a:lnTo>
                    <a:pt x="10983301" y="4774002"/>
                  </a:lnTo>
                  <a:lnTo>
                    <a:pt x="0" y="47740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-143458" r="-9015" b="-131578"/>
              </a:stretch>
            </a:blip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2311906" y="4498200"/>
            <a:ext cx="15732398" cy="4951561"/>
            <a:chOff x="0" y="0"/>
            <a:chExt cx="20976530" cy="6602082"/>
          </a:xfrm>
        </p:grpSpPr>
        <p:sp>
          <p:nvSpPr>
            <p:cNvPr name="TextBox 17" id="17"/>
            <p:cNvSpPr txBox="true"/>
            <p:nvPr/>
          </p:nvSpPr>
          <p:spPr>
            <a:xfrm rot="0">
              <a:off x="1451980" y="2464872"/>
              <a:ext cx="3015262" cy="5438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56"/>
                </a:lnSpc>
              </a:pPr>
              <a:r>
                <a:rPr lang="en-US" b="true" sz="2910">
                  <a:solidFill>
                    <a:srgbClr val="FFFFFF"/>
                  </a:solidFill>
                  <a:latin typeface="Open Sans 2 Bold"/>
                  <a:ea typeface="Open Sans 2 Bold"/>
                  <a:cs typeface="Open Sans 2 Bold"/>
                  <a:sym typeface="Open Sans 2 Bold"/>
                </a:rPr>
                <a:t>Box Plot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0" y="3037292"/>
              <a:ext cx="5919221" cy="16553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496128" indent="-248064" lvl="1">
                <a:lnSpc>
                  <a:spcPts val="2412"/>
                </a:lnSpc>
                <a:buFont typeface="Arial"/>
                <a:buChar char="•"/>
              </a:pPr>
              <a:r>
                <a:rPr lang="en-US" b="true" sz="2297">
                  <a:solidFill>
                    <a:srgbClr val="FFFFFF"/>
                  </a:solidFill>
                  <a:latin typeface="Open Sans 2 Bold"/>
                  <a:ea typeface="Open Sans 2 Bold"/>
                  <a:cs typeface="Open Sans 2 Bold"/>
                  <a:sym typeface="Open Sans 2 Bold"/>
                </a:rPr>
                <a:t>To identify the </a:t>
              </a:r>
              <a:r>
                <a:rPr lang="en-US" b="true" sz="2297">
                  <a:solidFill>
                    <a:srgbClr val="F3939C"/>
                  </a:solidFill>
                  <a:latin typeface="Open Sans 2 Bold"/>
                  <a:ea typeface="Open Sans 2 Bold"/>
                  <a:cs typeface="Open Sans 2 Bold"/>
                  <a:sym typeface="Open Sans 2 Bold"/>
                </a:rPr>
                <a:t>median</a:t>
              </a:r>
              <a:r>
                <a:rPr lang="en-US" b="true" sz="2297">
                  <a:solidFill>
                    <a:srgbClr val="FFFFFF"/>
                  </a:solidFill>
                  <a:latin typeface="Open Sans 2 Bold"/>
                  <a:ea typeface="Open Sans 2 Bold"/>
                  <a:cs typeface="Open Sans 2 Bold"/>
                  <a:sym typeface="Open Sans 2 Bold"/>
                </a:rPr>
                <a:t>, </a:t>
              </a:r>
              <a:r>
                <a:rPr lang="en-US" b="true" sz="2297">
                  <a:solidFill>
                    <a:srgbClr val="F3939C"/>
                  </a:solidFill>
                  <a:latin typeface="Open Sans 2 Bold"/>
                  <a:ea typeface="Open Sans 2 Bold"/>
                  <a:cs typeface="Open Sans 2 Bold"/>
                  <a:sym typeface="Open Sans 2 Bold"/>
                </a:rPr>
                <a:t>spread</a:t>
              </a:r>
              <a:r>
                <a:rPr lang="en-US" b="true" sz="2297">
                  <a:solidFill>
                    <a:srgbClr val="FFFFFF"/>
                  </a:solidFill>
                  <a:latin typeface="Open Sans 2 Bold"/>
                  <a:ea typeface="Open Sans 2 Bold"/>
                  <a:cs typeface="Open Sans 2 Bold"/>
                  <a:sym typeface="Open Sans 2 Bold"/>
                </a:rPr>
                <a:t>, and </a:t>
              </a:r>
              <a:r>
                <a:rPr lang="en-US" b="true" sz="2297">
                  <a:solidFill>
                    <a:srgbClr val="F3939C"/>
                  </a:solidFill>
                  <a:latin typeface="Open Sans 2 Bold"/>
                  <a:ea typeface="Open Sans 2 Bold"/>
                  <a:cs typeface="Open Sans 2 Bold"/>
                  <a:sym typeface="Open Sans 2 Bold"/>
                </a:rPr>
                <a:t>outliers</a:t>
              </a:r>
              <a:r>
                <a:rPr lang="en-US" b="true" sz="2297">
                  <a:solidFill>
                    <a:srgbClr val="FFFFFF"/>
                  </a:solidFill>
                  <a:latin typeface="Open Sans 2 Bold"/>
                  <a:ea typeface="Open Sans 2 Bold"/>
                  <a:cs typeface="Open Sans 2 Bold"/>
                  <a:sym typeface="Open Sans 2 Bold"/>
                </a:rPr>
                <a:t> in </a:t>
              </a:r>
              <a:r>
                <a:rPr lang="en-US" b="true" sz="2297">
                  <a:solidFill>
                    <a:srgbClr val="F3939C"/>
                  </a:solidFill>
                  <a:latin typeface="Open Sans 2 Bold"/>
                  <a:ea typeface="Open Sans 2 Bold"/>
                  <a:cs typeface="Open Sans 2 Bold"/>
                  <a:sym typeface="Open Sans 2 Bold"/>
                </a:rPr>
                <a:t>age</a:t>
              </a:r>
              <a:r>
                <a:rPr lang="en-US" b="true" sz="2297">
                  <a:solidFill>
                    <a:srgbClr val="FFFFFF"/>
                  </a:solidFill>
                  <a:latin typeface="Open Sans 2 Bold"/>
                  <a:ea typeface="Open Sans 2 Bold"/>
                  <a:cs typeface="Open Sans 2 Bold"/>
                  <a:sym typeface="Open Sans 2 Bold"/>
                </a:rPr>
                <a:t> data across different recurrence outcomes.</a:t>
              </a:r>
            </a:p>
          </p:txBody>
        </p:sp>
        <p:sp>
          <p:nvSpPr>
            <p:cNvPr name="AutoShape 19" id="19"/>
            <p:cNvSpPr/>
            <p:nvPr/>
          </p:nvSpPr>
          <p:spPr>
            <a:xfrm flipH="true" flipV="true">
              <a:off x="6249421" y="3758350"/>
              <a:ext cx="1551232" cy="0"/>
            </a:xfrm>
            <a:prstGeom prst="line">
              <a:avLst/>
            </a:prstGeom>
            <a:ln cap="flat" w="114300">
              <a:solidFill>
                <a:srgbClr val="FFFFFF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8126387" y="0"/>
              <a:ext cx="12850143" cy="6602082"/>
            </a:xfrm>
            <a:custGeom>
              <a:avLst/>
              <a:gdLst/>
              <a:ahLst/>
              <a:cxnLst/>
              <a:rect r="r" b="b" t="t" l="l"/>
              <a:pathLst>
                <a:path h="6602082" w="12850143">
                  <a:moveTo>
                    <a:pt x="0" y="0"/>
                  </a:moveTo>
                  <a:lnTo>
                    <a:pt x="12850143" y="0"/>
                  </a:lnTo>
                  <a:lnTo>
                    <a:pt x="12850143" y="6602082"/>
                  </a:lnTo>
                  <a:lnTo>
                    <a:pt x="0" y="66020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-191047" r="0" b="0"/>
              </a:stretch>
            </a:blipFill>
          </p:spPr>
        </p:sp>
      </p:grpSp>
      <p:sp>
        <p:nvSpPr>
          <p:cNvPr name="TextBox 21" id="21"/>
          <p:cNvSpPr txBox="true"/>
          <p:nvPr/>
        </p:nvSpPr>
        <p:spPr>
          <a:xfrm rot="0">
            <a:off x="13460610" y="9655720"/>
            <a:ext cx="4827390" cy="3732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11"/>
              </a:lnSpc>
            </a:pPr>
            <a:r>
              <a:rPr lang="en-US" sz="2677" i="true">
                <a:solidFill>
                  <a:srgbClr val="FFFFFF"/>
                </a:solidFill>
                <a:latin typeface="Comic Sans Italics"/>
                <a:ea typeface="Comic Sans Italics"/>
                <a:cs typeface="Comic Sans Italics"/>
                <a:sym typeface="Comic Sans Italics"/>
              </a:rPr>
              <a:t>Exploratory Data Analysis</a:t>
            </a:r>
          </a:p>
        </p:txBody>
      </p:sp>
      <p:sp>
        <p:nvSpPr>
          <p:cNvPr name="Freeform 22" id="22"/>
          <p:cNvSpPr/>
          <p:nvPr/>
        </p:nvSpPr>
        <p:spPr>
          <a:xfrm flipH="false" flipV="false" rot="-10719171">
            <a:off x="-3542626" y="-2603830"/>
            <a:ext cx="7085252" cy="5207660"/>
          </a:xfrm>
          <a:custGeom>
            <a:avLst/>
            <a:gdLst/>
            <a:ahLst/>
            <a:cxnLst/>
            <a:rect r="r" b="b" t="t" l="l"/>
            <a:pathLst>
              <a:path h="5207660" w="7085252">
                <a:moveTo>
                  <a:pt x="0" y="0"/>
                </a:moveTo>
                <a:lnTo>
                  <a:pt x="7085252" y="0"/>
                </a:lnTo>
                <a:lnTo>
                  <a:pt x="7085252" y="5207660"/>
                </a:lnTo>
                <a:lnTo>
                  <a:pt x="0" y="52076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1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4205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043906">
            <a:off x="-1897674" y="-3896905"/>
            <a:ext cx="5168092" cy="6489613"/>
          </a:xfrm>
          <a:custGeom>
            <a:avLst/>
            <a:gdLst/>
            <a:ahLst/>
            <a:cxnLst/>
            <a:rect r="r" b="b" t="t" l="l"/>
            <a:pathLst>
              <a:path h="6489613" w="5168092">
                <a:moveTo>
                  <a:pt x="0" y="0"/>
                </a:moveTo>
                <a:lnTo>
                  <a:pt x="5168092" y="0"/>
                </a:lnTo>
                <a:lnTo>
                  <a:pt x="5168092" y="6489613"/>
                </a:lnTo>
                <a:lnTo>
                  <a:pt x="0" y="64896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483135">
            <a:off x="2247359" y="-299658"/>
            <a:ext cx="13793282" cy="12564426"/>
          </a:xfrm>
          <a:custGeom>
            <a:avLst/>
            <a:gdLst/>
            <a:ahLst/>
            <a:cxnLst/>
            <a:rect r="r" b="b" t="t" l="l"/>
            <a:pathLst>
              <a:path h="12564426" w="13793282">
                <a:moveTo>
                  <a:pt x="0" y="0"/>
                </a:moveTo>
                <a:lnTo>
                  <a:pt x="13793282" y="0"/>
                </a:lnTo>
                <a:lnTo>
                  <a:pt x="13793282" y="12564426"/>
                </a:lnTo>
                <a:lnTo>
                  <a:pt x="0" y="125644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 flipV="true">
            <a:off x="5237960" y="1009650"/>
            <a:ext cx="7812079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0" y="2289508"/>
            <a:ext cx="7853339" cy="3413533"/>
          </a:xfrm>
          <a:custGeom>
            <a:avLst/>
            <a:gdLst/>
            <a:ahLst/>
            <a:cxnLst/>
            <a:rect r="r" b="b" t="t" l="l"/>
            <a:pathLst>
              <a:path h="3413533" w="7853339">
                <a:moveTo>
                  <a:pt x="0" y="0"/>
                </a:moveTo>
                <a:lnTo>
                  <a:pt x="7853339" y="0"/>
                </a:lnTo>
                <a:lnTo>
                  <a:pt x="7853339" y="3413533"/>
                </a:lnTo>
                <a:lnTo>
                  <a:pt x="0" y="341353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143458" r="-9015" b="-131578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187" y="5703041"/>
            <a:ext cx="7846153" cy="4031157"/>
          </a:xfrm>
          <a:custGeom>
            <a:avLst/>
            <a:gdLst/>
            <a:ahLst/>
            <a:cxnLst/>
            <a:rect r="r" b="b" t="t" l="l"/>
            <a:pathLst>
              <a:path h="4031157" w="7846153">
                <a:moveTo>
                  <a:pt x="0" y="0"/>
                </a:moveTo>
                <a:lnTo>
                  <a:pt x="7846152" y="0"/>
                </a:lnTo>
                <a:lnTo>
                  <a:pt x="7846152" y="4031157"/>
                </a:lnTo>
                <a:lnTo>
                  <a:pt x="0" y="403115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191047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979884" y="6805966"/>
            <a:ext cx="3131889" cy="2298023"/>
          </a:xfrm>
          <a:custGeom>
            <a:avLst/>
            <a:gdLst/>
            <a:ahLst/>
            <a:cxnLst/>
            <a:rect r="r" b="b" t="t" l="l"/>
            <a:pathLst>
              <a:path h="2298023" w="3131889">
                <a:moveTo>
                  <a:pt x="0" y="0"/>
                </a:moveTo>
                <a:lnTo>
                  <a:pt x="3131889" y="0"/>
                </a:lnTo>
                <a:lnTo>
                  <a:pt x="3131889" y="2298023"/>
                </a:lnTo>
                <a:lnTo>
                  <a:pt x="0" y="229802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735681" y="180975"/>
            <a:ext cx="10816638" cy="847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300"/>
              </a:lnSpc>
            </a:pPr>
            <a:r>
              <a:rPr lang="en-US" sz="6000">
                <a:solidFill>
                  <a:srgbClr val="FFFFFF"/>
                </a:solidFill>
                <a:latin typeface="Norwester"/>
                <a:ea typeface="Norwester"/>
                <a:cs typeface="Norwester"/>
                <a:sym typeface="Norwester"/>
              </a:rPr>
              <a:t>Data Visualisation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984946" y="1057275"/>
            <a:ext cx="8318107" cy="828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50"/>
              </a:lnSpc>
            </a:pPr>
            <a:r>
              <a:rPr lang="en-US" sz="3000">
                <a:solidFill>
                  <a:srgbClr val="FFFFFF"/>
                </a:solidFill>
                <a:latin typeface="Norwester"/>
                <a:ea typeface="Norwester"/>
                <a:cs typeface="Norwester"/>
                <a:sym typeface="Norwester"/>
              </a:rPr>
              <a:t>3. Univariate and Distribution Visualisation of Age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1750" y="9905176"/>
            <a:ext cx="3055011" cy="257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*More explained in the notebook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421712" y="4772060"/>
            <a:ext cx="9256654" cy="790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46"/>
              </a:lnSpc>
            </a:pPr>
            <a:r>
              <a:rPr lang="en-US" b="true" sz="2996">
                <a:solidFill>
                  <a:srgbClr val="F3939C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Older</a:t>
            </a:r>
            <a:r>
              <a:rPr lang="en-US" b="true" sz="2996">
                <a:solidFill>
                  <a:srgbClr val="FFFFFF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 patients have a </a:t>
            </a:r>
            <a:r>
              <a:rPr lang="en-US" b="true" sz="2996">
                <a:solidFill>
                  <a:srgbClr val="F3939C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higher probability of recurrence</a:t>
            </a:r>
            <a:r>
              <a:rPr lang="en-US" b="true" sz="2996">
                <a:solidFill>
                  <a:srgbClr val="FFFFFF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 and</a:t>
            </a:r>
            <a:r>
              <a:rPr lang="en-US" b="true" sz="2996">
                <a:solidFill>
                  <a:srgbClr val="F3939C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 poorer treatment response.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690468" y="5750666"/>
            <a:ext cx="6719143" cy="912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66"/>
              </a:lnSpc>
            </a:pPr>
            <a:r>
              <a:rPr lang="en-US" b="true" sz="3396">
                <a:solidFill>
                  <a:srgbClr val="FFFFFF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Recurrence </a:t>
            </a:r>
            <a:r>
              <a:rPr lang="en-US" b="true" sz="3396">
                <a:solidFill>
                  <a:srgbClr val="F3939C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risk increases steadily with age.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460610" y="9655720"/>
            <a:ext cx="4827390" cy="3732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11"/>
              </a:lnSpc>
            </a:pPr>
            <a:r>
              <a:rPr lang="en-US" sz="2677" i="true">
                <a:solidFill>
                  <a:srgbClr val="FFFFFF"/>
                </a:solidFill>
                <a:latin typeface="Comic Sans Italics"/>
                <a:ea typeface="Comic Sans Italics"/>
                <a:cs typeface="Comic Sans Italics"/>
                <a:sym typeface="Comic Sans Italics"/>
              </a:rPr>
              <a:t>Exploratory Data Analysis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-10719171">
            <a:off x="14539771" y="6760512"/>
            <a:ext cx="7085252" cy="5207660"/>
          </a:xfrm>
          <a:custGeom>
            <a:avLst/>
            <a:gdLst/>
            <a:ahLst/>
            <a:cxnLst/>
            <a:rect r="r" b="b" t="t" l="l"/>
            <a:pathLst>
              <a:path h="5207660" w="7085252">
                <a:moveTo>
                  <a:pt x="0" y="0"/>
                </a:moveTo>
                <a:lnTo>
                  <a:pt x="7085252" y="0"/>
                </a:lnTo>
                <a:lnTo>
                  <a:pt x="7085252" y="5207660"/>
                </a:lnTo>
                <a:lnTo>
                  <a:pt x="0" y="520766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21999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-8219217">
            <a:off x="14675254" y="6873091"/>
            <a:ext cx="5168092" cy="6489613"/>
          </a:xfrm>
          <a:custGeom>
            <a:avLst/>
            <a:gdLst/>
            <a:ahLst/>
            <a:cxnLst/>
            <a:rect r="r" b="b" t="t" l="l"/>
            <a:pathLst>
              <a:path h="6489613" w="5168092">
                <a:moveTo>
                  <a:pt x="0" y="0"/>
                </a:moveTo>
                <a:lnTo>
                  <a:pt x="5168092" y="0"/>
                </a:lnTo>
                <a:lnTo>
                  <a:pt x="5168092" y="6489613"/>
                </a:lnTo>
                <a:lnTo>
                  <a:pt x="0" y="64896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-10719171">
            <a:off x="-3542626" y="-2603830"/>
            <a:ext cx="7085252" cy="5207660"/>
          </a:xfrm>
          <a:custGeom>
            <a:avLst/>
            <a:gdLst/>
            <a:ahLst/>
            <a:cxnLst/>
            <a:rect r="r" b="b" t="t" l="l"/>
            <a:pathLst>
              <a:path h="5207660" w="7085252">
                <a:moveTo>
                  <a:pt x="0" y="0"/>
                </a:moveTo>
                <a:lnTo>
                  <a:pt x="7085252" y="0"/>
                </a:lnTo>
                <a:lnTo>
                  <a:pt x="7085252" y="5207660"/>
                </a:lnTo>
                <a:lnTo>
                  <a:pt x="0" y="520766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21999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4205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483135">
            <a:off x="2247359" y="-299658"/>
            <a:ext cx="13793282" cy="12564426"/>
          </a:xfrm>
          <a:custGeom>
            <a:avLst/>
            <a:gdLst/>
            <a:ahLst/>
            <a:cxnLst/>
            <a:rect r="r" b="b" t="t" l="l"/>
            <a:pathLst>
              <a:path h="12564426" w="13793282">
                <a:moveTo>
                  <a:pt x="0" y="0"/>
                </a:moveTo>
                <a:lnTo>
                  <a:pt x="13793282" y="0"/>
                </a:lnTo>
                <a:lnTo>
                  <a:pt x="13793282" y="12564426"/>
                </a:lnTo>
                <a:lnTo>
                  <a:pt x="0" y="125644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flipV="true">
            <a:off x="5237960" y="1009650"/>
            <a:ext cx="7812079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1028700" y="2379161"/>
            <a:ext cx="16543839" cy="5650867"/>
            <a:chOff x="0" y="0"/>
            <a:chExt cx="22058452" cy="753448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156557" cy="5118734"/>
            </a:xfrm>
            <a:custGeom>
              <a:avLst/>
              <a:gdLst/>
              <a:ahLst/>
              <a:cxnLst/>
              <a:rect r="r" b="b" t="t" l="l"/>
              <a:pathLst>
                <a:path h="5118734" w="5156557">
                  <a:moveTo>
                    <a:pt x="0" y="0"/>
                  </a:moveTo>
                  <a:lnTo>
                    <a:pt x="5156557" y="0"/>
                  </a:lnTo>
                  <a:lnTo>
                    <a:pt x="5156557" y="5118734"/>
                  </a:lnTo>
                  <a:lnTo>
                    <a:pt x="0" y="51187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8134332" y="0"/>
              <a:ext cx="5372137" cy="5118734"/>
            </a:xfrm>
            <a:custGeom>
              <a:avLst/>
              <a:gdLst/>
              <a:ahLst/>
              <a:cxnLst/>
              <a:rect r="r" b="b" t="t" l="l"/>
              <a:pathLst>
                <a:path h="5118734" w="5372137">
                  <a:moveTo>
                    <a:pt x="0" y="0"/>
                  </a:moveTo>
                  <a:lnTo>
                    <a:pt x="5372136" y="0"/>
                  </a:lnTo>
                  <a:lnTo>
                    <a:pt x="5372136" y="5118734"/>
                  </a:lnTo>
                  <a:lnTo>
                    <a:pt x="0" y="51187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6631978" y="0"/>
              <a:ext cx="5426474" cy="5118734"/>
            </a:xfrm>
            <a:custGeom>
              <a:avLst/>
              <a:gdLst/>
              <a:ahLst/>
              <a:cxnLst/>
              <a:rect r="r" b="b" t="t" l="l"/>
              <a:pathLst>
                <a:path h="5118734" w="5426474">
                  <a:moveTo>
                    <a:pt x="0" y="0"/>
                  </a:moveTo>
                  <a:lnTo>
                    <a:pt x="5426474" y="0"/>
                  </a:lnTo>
                  <a:lnTo>
                    <a:pt x="5426474" y="5118734"/>
                  </a:lnTo>
                  <a:lnTo>
                    <a:pt x="0" y="51187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7670" r="0" b="-7670"/>
              </a:stretch>
            </a:blipFill>
          </p:spPr>
        </p:sp>
        <p:sp>
          <p:nvSpPr>
            <p:cNvPr name="TextBox 8" id="8"/>
            <p:cNvSpPr txBox="true"/>
            <p:nvPr/>
          </p:nvSpPr>
          <p:spPr>
            <a:xfrm rot="0">
              <a:off x="9105812" y="5602465"/>
              <a:ext cx="3209074" cy="57233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252"/>
                </a:lnSpc>
              </a:pPr>
              <a:r>
                <a:rPr lang="en-US" b="true" sz="3097">
                  <a:solidFill>
                    <a:srgbClr val="FFFFFF"/>
                  </a:solidFill>
                  <a:latin typeface="Open Sans 2 Bold"/>
                  <a:ea typeface="Open Sans 2 Bold"/>
                  <a:cs typeface="Open Sans 2 Bold"/>
                  <a:sym typeface="Open Sans 2 Bold"/>
                </a:rPr>
                <a:t>Pie Chart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7670554" y="6224594"/>
              <a:ext cx="6299692" cy="130989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528018" indent="-264009" lvl="1">
                <a:lnSpc>
                  <a:spcPts val="2567"/>
                </a:lnSpc>
                <a:buFont typeface="Arial"/>
                <a:buChar char="•"/>
              </a:pPr>
              <a:r>
                <a:rPr lang="en-US" b="true" sz="2445">
                  <a:solidFill>
                    <a:srgbClr val="FFFFFF"/>
                  </a:solidFill>
                  <a:latin typeface="Open Sans 2 Bold"/>
                  <a:ea typeface="Open Sans 2 Bold"/>
                  <a:cs typeface="Open Sans 2 Bold"/>
                  <a:sym typeface="Open Sans 2 Bold"/>
                </a:rPr>
                <a:t>Illustrates </a:t>
              </a:r>
              <a:r>
                <a:rPr lang="en-US" b="true" sz="2445">
                  <a:solidFill>
                    <a:srgbClr val="F3939C"/>
                  </a:solidFill>
                  <a:latin typeface="Open Sans 2 Bold"/>
                  <a:ea typeface="Open Sans 2 Bold"/>
                  <a:cs typeface="Open Sans 2 Bold"/>
                  <a:sym typeface="Open Sans 2 Bold"/>
                </a:rPr>
                <a:t>proportional distribution</a:t>
              </a:r>
              <a:r>
                <a:rPr lang="en-US" b="true" sz="2445">
                  <a:solidFill>
                    <a:srgbClr val="FFFFFF"/>
                  </a:solidFill>
                  <a:latin typeface="Open Sans 2 Bold"/>
                  <a:ea typeface="Open Sans 2 Bold"/>
                  <a:cs typeface="Open Sans 2 Bold"/>
                  <a:sym typeface="Open Sans 2 Bold"/>
                </a:rPr>
                <a:t> of male and female patients</a:t>
              </a: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3326578" y="221190"/>
            <a:ext cx="1694413" cy="1664760"/>
          </a:xfrm>
          <a:custGeom>
            <a:avLst/>
            <a:gdLst/>
            <a:ahLst/>
            <a:cxnLst/>
            <a:rect r="r" b="b" t="t" l="l"/>
            <a:pathLst>
              <a:path h="1664760" w="1694413">
                <a:moveTo>
                  <a:pt x="0" y="0"/>
                </a:moveTo>
                <a:lnTo>
                  <a:pt x="1694412" y="0"/>
                </a:lnTo>
                <a:lnTo>
                  <a:pt x="1694412" y="1664760"/>
                </a:lnTo>
                <a:lnTo>
                  <a:pt x="0" y="166476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3735681" y="180975"/>
            <a:ext cx="10816638" cy="847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300"/>
              </a:lnSpc>
            </a:pPr>
            <a:r>
              <a:rPr lang="en-US" sz="6000">
                <a:solidFill>
                  <a:srgbClr val="FFFFFF"/>
                </a:solidFill>
                <a:latin typeface="Norwester"/>
                <a:ea typeface="Norwester"/>
                <a:cs typeface="Norwester"/>
                <a:sym typeface="Norwester"/>
              </a:rPr>
              <a:t>Data Visualisation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463017" y="1057275"/>
            <a:ext cx="5361965" cy="828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50"/>
              </a:lnSpc>
            </a:pPr>
            <a:r>
              <a:rPr lang="en-US" sz="3000">
                <a:solidFill>
                  <a:srgbClr val="FFFFFF"/>
                </a:solidFill>
                <a:latin typeface="Norwester"/>
                <a:ea typeface="Norwester"/>
                <a:cs typeface="Norwester"/>
                <a:sym typeface="Norwester"/>
              </a:rPr>
              <a:t>4. Categorical Visualisation of Gender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41750" y="9905176"/>
            <a:ext cx="3055011" cy="257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*More explained in the notebook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460610" y="9655720"/>
            <a:ext cx="4827390" cy="3732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11"/>
              </a:lnSpc>
            </a:pPr>
            <a:r>
              <a:rPr lang="en-US" sz="2677" i="true">
                <a:solidFill>
                  <a:srgbClr val="FFFFFF"/>
                </a:solidFill>
                <a:latin typeface="Comic Sans Italics"/>
                <a:ea typeface="Comic Sans Italics"/>
                <a:cs typeface="Comic Sans Italics"/>
                <a:sym typeface="Comic Sans Italics"/>
              </a:rPr>
              <a:t>Exploratory Data Analysis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28700" y="8401503"/>
            <a:ext cx="16897233" cy="1181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46"/>
              </a:lnSpc>
            </a:pPr>
            <a:r>
              <a:rPr lang="en-US" b="true" sz="2996">
                <a:solidFill>
                  <a:srgbClr val="FFFFFF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While </a:t>
            </a:r>
            <a:r>
              <a:rPr lang="en-US" b="true" sz="2996">
                <a:solidFill>
                  <a:srgbClr val="F3939C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more females</a:t>
            </a:r>
            <a:r>
              <a:rPr lang="en-US" b="true" sz="2996">
                <a:solidFill>
                  <a:srgbClr val="FFFFFF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 are likely to be</a:t>
            </a:r>
            <a:r>
              <a:rPr lang="en-US" b="true" sz="2996">
                <a:solidFill>
                  <a:srgbClr val="F3939C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 diagosed</a:t>
            </a:r>
            <a:r>
              <a:rPr lang="en-US" b="true" sz="2996">
                <a:solidFill>
                  <a:srgbClr val="FFFFFF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,  </a:t>
            </a:r>
            <a:r>
              <a:rPr lang="en-US" b="true" sz="2996">
                <a:solidFill>
                  <a:srgbClr val="F3939C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Male patients</a:t>
            </a:r>
            <a:r>
              <a:rPr lang="en-US" b="true" sz="2996">
                <a:solidFill>
                  <a:srgbClr val="FFFFFF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 are more likely to experience</a:t>
            </a:r>
            <a:r>
              <a:rPr lang="en-US" b="true" sz="2996">
                <a:solidFill>
                  <a:srgbClr val="F3939C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 severe complications</a:t>
            </a:r>
            <a:r>
              <a:rPr lang="en-US" b="true" sz="2996">
                <a:solidFill>
                  <a:srgbClr val="FFFFFF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 that</a:t>
            </a:r>
            <a:r>
              <a:rPr lang="en-US" b="true" sz="2996">
                <a:solidFill>
                  <a:srgbClr val="F3939C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 increases</a:t>
            </a:r>
            <a:r>
              <a:rPr lang="en-US" b="true" sz="2996">
                <a:solidFill>
                  <a:srgbClr val="FFFFFF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 likelihood of </a:t>
            </a:r>
            <a:r>
              <a:rPr lang="en-US" b="true" sz="2996">
                <a:solidFill>
                  <a:srgbClr val="F3939C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recurrence</a:t>
            </a:r>
            <a:r>
              <a:rPr lang="en-US" b="true" sz="2996">
                <a:solidFill>
                  <a:srgbClr val="FFFFFF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 and </a:t>
            </a:r>
            <a:r>
              <a:rPr lang="en-US" b="true" sz="2996">
                <a:solidFill>
                  <a:srgbClr val="F3939C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poorer treatment response</a:t>
            </a:r>
            <a:r>
              <a:rPr lang="en-US" b="true" sz="2996">
                <a:solidFill>
                  <a:srgbClr val="FFFFFF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.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13156357" y="5982555"/>
            <a:ext cx="8528903" cy="8270686"/>
            <a:chOff x="0" y="0"/>
            <a:chExt cx="11371871" cy="11027581"/>
          </a:xfrm>
        </p:grpSpPr>
        <p:sp>
          <p:nvSpPr>
            <p:cNvPr name="Freeform 17" id="17"/>
            <p:cNvSpPr/>
            <p:nvPr/>
          </p:nvSpPr>
          <p:spPr>
            <a:xfrm flipH="false" flipV="false" rot="-10719171">
              <a:off x="1844552" y="1037276"/>
              <a:ext cx="9447003" cy="6943547"/>
            </a:xfrm>
            <a:custGeom>
              <a:avLst/>
              <a:gdLst/>
              <a:ahLst/>
              <a:cxnLst/>
              <a:rect r="r" b="b" t="t" l="l"/>
              <a:pathLst>
                <a:path h="6943547" w="9447003">
                  <a:moveTo>
                    <a:pt x="0" y="0"/>
                  </a:moveTo>
                  <a:lnTo>
                    <a:pt x="9447003" y="0"/>
                  </a:lnTo>
                  <a:lnTo>
                    <a:pt x="9447003" y="6943547"/>
                  </a:lnTo>
                  <a:lnTo>
                    <a:pt x="0" y="69435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alphaModFix amt="21999"/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8" id="18"/>
            <p:cNvSpPr/>
            <p:nvPr/>
          </p:nvSpPr>
          <p:spPr>
            <a:xfrm flipH="false" flipV="false" rot="-8219217">
              <a:off x="2025196" y="1187382"/>
              <a:ext cx="6890789" cy="8652818"/>
            </a:xfrm>
            <a:custGeom>
              <a:avLst/>
              <a:gdLst/>
              <a:ahLst/>
              <a:cxnLst/>
              <a:rect r="r" b="b" t="t" l="l"/>
              <a:pathLst>
                <a:path h="8652818" w="6890789">
                  <a:moveTo>
                    <a:pt x="0" y="0"/>
                  </a:moveTo>
                  <a:lnTo>
                    <a:pt x="6890790" y="0"/>
                  </a:lnTo>
                  <a:lnTo>
                    <a:pt x="6890790" y="8652817"/>
                  </a:lnTo>
                  <a:lnTo>
                    <a:pt x="0" y="86528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alphaModFix amt="15000"/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19" id="19"/>
          <p:cNvSpPr/>
          <p:nvPr/>
        </p:nvSpPr>
        <p:spPr>
          <a:xfrm flipH="false" flipV="false" rot="2043906">
            <a:off x="-1897674" y="-3896905"/>
            <a:ext cx="5168092" cy="6489613"/>
          </a:xfrm>
          <a:custGeom>
            <a:avLst/>
            <a:gdLst/>
            <a:ahLst/>
            <a:cxnLst/>
            <a:rect r="r" b="b" t="t" l="l"/>
            <a:pathLst>
              <a:path h="6489613" w="5168092">
                <a:moveTo>
                  <a:pt x="0" y="0"/>
                </a:moveTo>
                <a:lnTo>
                  <a:pt x="5168092" y="0"/>
                </a:lnTo>
                <a:lnTo>
                  <a:pt x="5168092" y="6489613"/>
                </a:lnTo>
                <a:lnTo>
                  <a:pt x="0" y="648961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alphaModFix amt="15000"/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-10719171">
            <a:off x="-3542626" y="-2603830"/>
            <a:ext cx="7085252" cy="5207660"/>
          </a:xfrm>
          <a:custGeom>
            <a:avLst/>
            <a:gdLst/>
            <a:ahLst/>
            <a:cxnLst/>
            <a:rect r="r" b="b" t="t" l="l"/>
            <a:pathLst>
              <a:path h="5207660" w="7085252">
                <a:moveTo>
                  <a:pt x="0" y="0"/>
                </a:moveTo>
                <a:lnTo>
                  <a:pt x="7085252" y="0"/>
                </a:lnTo>
                <a:lnTo>
                  <a:pt x="7085252" y="5207660"/>
                </a:lnTo>
                <a:lnTo>
                  <a:pt x="0" y="520766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21999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4205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483135">
            <a:off x="2247359" y="171341"/>
            <a:ext cx="13793282" cy="12564426"/>
          </a:xfrm>
          <a:custGeom>
            <a:avLst/>
            <a:gdLst/>
            <a:ahLst/>
            <a:cxnLst/>
            <a:rect r="r" b="b" t="t" l="l"/>
            <a:pathLst>
              <a:path h="12564426" w="13793282">
                <a:moveTo>
                  <a:pt x="0" y="0"/>
                </a:moveTo>
                <a:lnTo>
                  <a:pt x="13793282" y="0"/>
                </a:lnTo>
                <a:lnTo>
                  <a:pt x="13793282" y="12564425"/>
                </a:lnTo>
                <a:lnTo>
                  <a:pt x="0" y="125644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2043906">
            <a:off x="-1472347" y="-3555329"/>
            <a:ext cx="5168092" cy="6489613"/>
          </a:xfrm>
          <a:custGeom>
            <a:avLst/>
            <a:gdLst/>
            <a:ahLst/>
            <a:cxnLst/>
            <a:rect r="r" b="b" t="t" l="l"/>
            <a:pathLst>
              <a:path h="6489613" w="5168092">
                <a:moveTo>
                  <a:pt x="0" y="0"/>
                </a:moveTo>
                <a:lnTo>
                  <a:pt x="5168092" y="0"/>
                </a:lnTo>
                <a:lnTo>
                  <a:pt x="5168092" y="6489613"/>
                </a:lnTo>
                <a:lnTo>
                  <a:pt x="0" y="648961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>
            <a:off x="1216292" y="7210372"/>
            <a:ext cx="8115300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-10719171">
            <a:off x="-3542626" y="-2603830"/>
            <a:ext cx="7085252" cy="5207660"/>
          </a:xfrm>
          <a:custGeom>
            <a:avLst/>
            <a:gdLst/>
            <a:ahLst/>
            <a:cxnLst/>
            <a:rect r="r" b="b" t="t" l="l"/>
            <a:pathLst>
              <a:path h="5207660" w="7085252">
                <a:moveTo>
                  <a:pt x="0" y="0"/>
                </a:moveTo>
                <a:lnTo>
                  <a:pt x="7085252" y="0"/>
                </a:lnTo>
                <a:lnTo>
                  <a:pt x="7085252" y="5207660"/>
                </a:lnTo>
                <a:lnTo>
                  <a:pt x="0" y="520766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21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8219217">
            <a:off x="14675254" y="6873091"/>
            <a:ext cx="5168092" cy="6489613"/>
          </a:xfrm>
          <a:custGeom>
            <a:avLst/>
            <a:gdLst/>
            <a:ahLst/>
            <a:cxnLst/>
            <a:rect r="r" b="b" t="t" l="l"/>
            <a:pathLst>
              <a:path h="6489613" w="5168092">
                <a:moveTo>
                  <a:pt x="0" y="0"/>
                </a:moveTo>
                <a:lnTo>
                  <a:pt x="5168092" y="0"/>
                </a:lnTo>
                <a:lnTo>
                  <a:pt x="5168092" y="6489613"/>
                </a:lnTo>
                <a:lnTo>
                  <a:pt x="0" y="648961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142877" y="0"/>
            <a:ext cx="9601895" cy="10441733"/>
          </a:xfrm>
          <a:custGeom>
            <a:avLst/>
            <a:gdLst/>
            <a:ahLst/>
            <a:cxnLst/>
            <a:rect r="r" b="b" t="t" l="l"/>
            <a:pathLst>
              <a:path h="10441733" w="9601895">
                <a:moveTo>
                  <a:pt x="0" y="0"/>
                </a:moveTo>
                <a:lnTo>
                  <a:pt x="9601895" y="0"/>
                </a:lnTo>
                <a:lnTo>
                  <a:pt x="9601895" y="10441733"/>
                </a:lnTo>
                <a:lnTo>
                  <a:pt x="0" y="1044173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8746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159142" y="3569665"/>
            <a:ext cx="10987983" cy="34738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3530"/>
              </a:lnSpc>
            </a:pPr>
            <a:r>
              <a:rPr lang="en-US" sz="12885">
                <a:solidFill>
                  <a:srgbClr val="FFFFFF"/>
                </a:solidFill>
                <a:latin typeface="Norwester"/>
                <a:ea typeface="Norwester"/>
                <a:cs typeface="Norwester"/>
                <a:sym typeface="Norwester"/>
              </a:rPr>
              <a:t>Data Preparation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4205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719171">
            <a:off x="14539771" y="6760512"/>
            <a:ext cx="7085252" cy="5207660"/>
          </a:xfrm>
          <a:custGeom>
            <a:avLst/>
            <a:gdLst/>
            <a:ahLst/>
            <a:cxnLst/>
            <a:rect r="r" b="b" t="t" l="l"/>
            <a:pathLst>
              <a:path h="5207660" w="7085252">
                <a:moveTo>
                  <a:pt x="0" y="0"/>
                </a:moveTo>
                <a:lnTo>
                  <a:pt x="7085252" y="0"/>
                </a:lnTo>
                <a:lnTo>
                  <a:pt x="7085252" y="5207660"/>
                </a:lnTo>
                <a:lnTo>
                  <a:pt x="0" y="52076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1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8219217">
            <a:off x="14675254" y="6873091"/>
            <a:ext cx="5168092" cy="6489613"/>
          </a:xfrm>
          <a:custGeom>
            <a:avLst/>
            <a:gdLst/>
            <a:ahLst/>
            <a:cxnLst/>
            <a:rect r="r" b="b" t="t" l="l"/>
            <a:pathLst>
              <a:path h="6489613" w="5168092">
                <a:moveTo>
                  <a:pt x="0" y="0"/>
                </a:moveTo>
                <a:lnTo>
                  <a:pt x="5168092" y="0"/>
                </a:lnTo>
                <a:lnTo>
                  <a:pt x="5168092" y="6489613"/>
                </a:lnTo>
                <a:lnTo>
                  <a:pt x="0" y="648961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483135">
            <a:off x="2247359" y="-299658"/>
            <a:ext cx="13793282" cy="12564426"/>
          </a:xfrm>
          <a:custGeom>
            <a:avLst/>
            <a:gdLst/>
            <a:ahLst/>
            <a:cxnLst/>
            <a:rect r="r" b="b" t="t" l="l"/>
            <a:pathLst>
              <a:path h="12564426" w="13793282">
                <a:moveTo>
                  <a:pt x="0" y="0"/>
                </a:moveTo>
                <a:lnTo>
                  <a:pt x="13793282" y="0"/>
                </a:lnTo>
                <a:lnTo>
                  <a:pt x="13793282" y="12564426"/>
                </a:lnTo>
                <a:lnTo>
                  <a:pt x="0" y="125644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2043906">
            <a:off x="-1472347" y="-3555329"/>
            <a:ext cx="5168092" cy="6489613"/>
          </a:xfrm>
          <a:custGeom>
            <a:avLst/>
            <a:gdLst/>
            <a:ahLst/>
            <a:cxnLst/>
            <a:rect r="r" b="b" t="t" l="l"/>
            <a:pathLst>
              <a:path h="6489613" w="5168092">
                <a:moveTo>
                  <a:pt x="0" y="0"/>
                </a:moveTo>
                <a:lnTo>
                  <a:pt x="5168092" y="0"/>
                </a:lnTo>
                <a:lnTo>
                  <a:pt x="5168092" y="6489613"/>
                </a:lnTo>
                <a:lnTo>
                  <a:pt x="0" y="648961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10719171">
            <a:off x="5601374" y="2539670"/>
            <a:ext cx="7085252" cy="5207660"/>
          </a:xfrm>
          <a:custGeom>
            <a:avLst/>
            <a:gdLst/>
            <a:ahLst/>
            <a:cxnLst/>
            <a:rect r="r" b="b" t="t" l="l"/>
            <a:pathLst>
              <a:path h="5207660" w="7085252">
                <a:moveTo>
                  <a:pt x="0" y="0"/>
                </a:moveTo>
                <a:lnTo>
                  <a:pt x="7085252" y="0"/>
                </a:lnTo>
                <a:lnTo>
                  <a:pt x="7085252" y="5207660"/>
                </a:lnTo>
                <a:lnTo>
                  <a:pt x="0" y="52076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1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35367" y="3824894"/>
            <a:ext cx="2718938" cy="5104144"/>
          </a:xfrm>
          <a:custGeom>
            <a:avLst/>
            <a:gdLst/>
            <a:ahLst/>
            <a:cxnLst/>
            <a:rect r="r" b="b" t="t" l="l"/>
            <a:pathLst>
              <a:path h="5104144" w="2718938">
                <a:moveTo>
                  <a:pt x="0" y="0"/>
                </a:moveTo>
                <a:lnTo>
                  <a:pt x="2718938" y="0"/>
                </a:lnTo>
                <a:lnTo>
                  <a:pt x="2718938" y="5104144"/>
                </a:lnTo>
                <a:lnTo>
                  <a:pt x="0" y="510414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6195408" y="3622017"/>
            <a:ext cx="11359815" cy="5636283"/>
          </a:xfrm>
          <a:custGeom>
            <a:avLst/>
            <a:gdLst/>
            <a:ahLst/>
            <a:cxnLst/>
            <a:rect r="r" b="b" t="t" l="l"/>
            <a:pathLst>
              <a:path h="5636283" w="11359815">
                <a:moveTo>
                  <a:pt x="0" y="0"/>
                </a:moveTo>
                <a:lnTo>
                  <a:pt x="11359815" y="0"/>
                </a:lnTo>
                <a:lnTo>
                  <a:pt x="11359815" y="5636283"/>
                </a:lnTo>
                <a:lnTo>
                  <a:pt x="0" y="563628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4493217" y="5982555"/>
            <a:ext cx="1363279" cy="487372"/>
          </a:xfrm>
          <a:custGeom>
            <a:avLst/>
            <a:gdLst/>
            <a:ahLst/>
            <a:cxnLst/>
            <a:rect r="r" b="b" t="t" l="l"/>
            <a:pathLst>
              <a:path h="487372" w="1363279">
                <a:moveTo>
                  <a:pt x="0" y="0"/>
                </a:moveTo>
                <a:lnTo>
                  <a:pt x="1363279" y="0"/>
                </a:lnTo>
                <a:lnTo>
                  <a:pt x="1363279" y="487372"/>
                </a:lnTo>
                <a:lnTo>
                  <a:pt x="0" y="48737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0" id="10"/>
          <p:cNvSpPr txBox="true"/>
          <p:nvPr/>
        </p:nvSpPr>
        <p:spPr>
          <a:xfrm rot="0">
            <a:off x="-471373" y="2476152"/>
            <a:ext cx="6446187" cy="893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514"/>
              </a:lnSpc>
            </a:pPr>
            <a:r>
              <a:rPr lang="en-US" sz="3166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Medical termonoligies / abbreviations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501011" y="2694972"/>
            <a:ext cx="4748610" cy="4525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19"/>
              </a:lnSpc>
              <a:spcBef>
                <a:spcPct val="0"/>
              </a:spcBef>
            </a:pPr>
            <a:r>
              <a:rPr lang="en-US" sz="3256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U</a:t>
            </a:r>
            <a:r>
              <a:rPr lang="en-US" sz="3256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nderstandable phrases</a:t>
            </a:r>
          </a:p>
        </p:txBody>
      </p:sp>
      <p:sp>
        <p:nvSpPr>
          <p:cNvPr name="AutoShape 12" id="12"/>
          <p:cNvSpPr/>
          <p:nvPr/>
        </p:nvSpPr>
        <p:spPr>
          <a:xfrm>
            <a:off x="1616342" y="1761777"/>
            <a:ext cx="10037119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3" id="13"/>
          <p:cNvSpPr txBox="true"/>
          <p:nvPr/>
        </p:nvSpPr>
        <p:spPr>
          <a:xfrm rot="0">
            <a:off x="131463" y="793823"/>
            <a:ext cx="11686703" cy="914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1402974" indent="-701487" lvl="1">
              <a:lnSpc>
                <a:spcPts val="6823"/>
              </a:lnSpc>
              <a:buAutoNum type="arabicPeriod" startAt="1"/>
            </a:pPr>
            <a:r>
              <a:rPr lang="en-US" sz="6498">
                <a:solidFill>
                  <a:srgbClr val="FFFFFF"/>
                </a:solidFill>
                <a:latin typeface="Norwester"/>
                <a:ea typeface="Norwester"/>
                <a:cs typeface="Norwester"/>
                <a:sym typeface="Norwester"/>
              </a:rPr>
              <a:t>Exploratory data analysis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5386569" y="9742994"/>
            <a:ext cx="2695828" cy="3749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13"/>
              </a:lnSpc>
            </a:pPr>
            <a:r>
              <a:rPr lang="en-US" sz="2679" i="true">
                <a:solidFill>
                  <a:srgbClr val="FFFFFF"/>
                </a:solidFill>
                <a:latin typeface="Comic Sans Italics"/>
                <a:ea typeface="Comic Sans Italics"/>
                <a:cs typeface="Comic Sans Italics"/>
                <a:sym typeface="Comic Sans Italics"/>
              </a:rPr>
              <a:t>Data Preparation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4205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043906">
            <a:off x="-1472347" y="-3555329"/>
            <a:ext cx="5168092" cy="6489613"/>
          </a:xfrm>
          <a:custGeom>
            <a:avLst/>
            <a:gdLst/>
            <a:ahLst/>
            <a:cxnLst/>
            <a:rect r="r" b="b" t="t" l="l"/>
            <a:pathLst>
              <a:path h="6489613" w="5168092">
                <a:moveTo>
                  <a:pt x="0" y="0"/>
                </a:moveTo>
                <a:lnTo>
                  <a:pt x="5168092" y="0"/>
                </a:lnTo>
                <a:lnTo>
                  <a:pt x="5168092" y="6489613"/>
                </a:lnTo>
                <a:lnTo>
                  <a:pt x="0" y="64896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1435367" y="1869025"/>
            <a:ext cx="6981528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-10719171">
            <a:off x="5601374" y="2539670"/>
            <a:ext cx="7085252" cy="5207660"/>
          </a:xfrm>
          <a:custGeom>
            <a:avLst/>
            <a:gdLst/>
            <a:ahLst/>
            <a:cxnLst/>
            <a:rect r="r" b="b" t="t" l="l"/>
            <a:pathLst>
              <a:path h="5207660" w="7085252">
                <a:moveTo>
                  <a:pt x="0" y="0"/>
                </a:moveTo>
                <a:lnTo>
                  <a:pt x="7085252" y="0"/>
                </a:lnTo>
                <a:lnTo>
                  <a:pt x="7085252" y="5207660"/>
                </a:lnTo>
                <a:lnTo>
                  <a:pt x="0" y="52076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1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0719171">
            <a:off x="14539771" y="6760512"/>
            <a:ext cx="7085252" cy="5207660"/>
          </a:xfrm>
          <a:custGeom>
            <a:avLst/>
            <a:gdLst/>
            <a:ahLst/>
            <a:cxnLst/>
            <a:rect r="r" b="b" t="t" l="l"/>
            <a:pathLst>
              <a:path h="5207660" w="7085252">
                <a:moveTo>
                  <a:pt x="0" y="0"/>
                </a:moveTo>
                <a:lnTo>
                  <a:pt x="7085252" y="0"/>
                </a:lnTo>
                <a:lnTo>
                  <a:pt x="7085252" y="5207660"/>
                </a:lnTo>
                <a:lnTo>
                  <a:pt x="0" y="52076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1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483135">
            <a:off x="2247359" y="-299658"/>
            <a:ext cx="13793282" cy="12564426"/>
          </a:xfrm>
          <a:custGeom>
            <a:avLst/>
            <a:gdLst/>
            <a:ahLst/>
            <a:cxnLst/>
            <a:rect r="r" b="b" t="t" l="l"/>
            <a:pathLst>
              <a:path h="12564426" w="13793282">
                <a:moveTo>
                  <a:pt x="0" y="0"/>
                </a:moveTo>
                <a:lnTo>
                  <a:pt x="13793282" y="0"/>
                </a:lnTo>
                <a:lnTo>
                  <a:pt x="13793282" y="12564426"/>
                </a:lnTo>
                <a:lnTo>
                  <a:pt x="0" y="125644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8219217">
            <a:off x="14675254" y="6873091"/>
            <a:ext cx="5168092" cy="6489613"/>
          </a:xfrm>
          <a:custGeom>
            <a:avLst/>
            <a:gdLst/>
            <a:ahLst/>
            <a:cxnLst/>
            <a:rect r="r" b="b" t="t" l="l"/>
            <a:pathLst>
              <a:path h="6489613" w="5168092">
                <a:moveTo>
                  <a:pt x="0" y="0"/>
                </a:moveTo>
                <a:lnTo>
                  <a:pt x="5168092" y="0"/>
                </a:lnTo>
                <a:lnTo>
                  <a:pt x="5168092" y="6489613"/>
                </a:lnTo>
                <a:lnTo>
                  <a:pt x="0" y="64896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905130" y="4482452"/>
            <a:ext cx="7830092" cy="4353153"/>
          </a:xfrm>
          <a:custGeom>
            <a:avLst/>
            <a:gdLst/>
            <a:ahLst/>
            <a:cxnLst/>
            <a:rect r="r" b="b" t="t" l="l"/>
            <a:pathLst>
              <a:path h="4353153" w="7830092">
                <a:moveTo>
                  <a:pt x="0" y="0"/>
                </a:moveTo>
                <a:lnTo>
                  <a:pt x="7830092" y="0"/>
                </a:lnTo>
                <a:lnTo>
                  <a:pt x="7830092" y="4353153"/>
                </a:lnTo>
                <a:lnTo>
                  <a:pt x="0" y="435315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11915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811158" y="785912"/>
            <a:ext cx="8332842" cy="914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23"/>
              </a:lnSpc>
            </a:pPr>
            <a:r>
              <a:rPr lang="en-US" sz="6498">
                <a:solidFill>
                  <a:srgbClr val="FFFFFF"/>
                </a:solidFill>
                <a:latin typeface="Norwester"/>
                <a:ea typeface="Norwester"/>
                <a:cs typeface="Norwester"/>
                <a:sym typeface="Norwester"/>
              </a:rPr>
              <a:t>2. Machine learning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52382" y="2574316"/>
            <a:ext cx="11551575" cy="432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88105" indent="-344053" lvl="1">
              <a:lnSpc>
                <a:spcPts val="3346"/>
              </a:lnSpc>
              <a:buFont typeface="Arial"/>
              <a:buChar char="•"/>
            </a:pPr>
            <a:r>
              <a:rPr lang="en-US" sz="3187" spc="-15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Encoding categorical variables into numerical ones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552778" y="4482452"/>
            <a:ext cx="8849940" cy="4390984"/>
          </a:xfrm>
          <a:custGeom>
            <a:avLst/>
            <a:gdLst/>
            <a:ahLst/>
            <a:cxnLst/>
            <a:rect r="r" b="b" t="t" l="l"/>
            <a:pathLst>
              <a:path h="4390984" w="8849940">
                <a:moveTo>
                  <a:pt x="0" y="0"/>
                </a:moveTo>
                <a:lnTo>
                  <a:pt x="8849941" y="0"/>
                </a:lnTo>
                <a:lnTo>
                  <a:pt x="8849941" y="4390984"/>
                </a:lnTo>
                <a:lnTo>
                  <a:pt x="0" y="439098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5305569" y="9742994"/>
            <a:ext cx="2776828" cy="3749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13"/>
              </a:lnSpc>
            </a:pPr>
            <a:r>
              <a:rPr lang="en-US" sz="2679" i="true">
                <a:solidFill>
                  <a:srgbClr val="FFFFFF"/>
                </a:solidFill>
                <a:latin typeface="Comic Sans Italics"/>
                <a:ea typeface="Comic Sans Italics"/>
                <a:cs typeface="Comic Sans Italics"/>
                <a:sym typeface="Comic Sans Italics"/>
              </a:rPr>
              <a:t>Data Preparation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8416895" y="3367603"/>
            <a:ext cx="2108397" cy="753752"/>
          </a:xfrm>
          <a:custGeom>
            <a:avLst/>
            <a:gdLst/>
            <a:ahLst/>
            <a:cxnLst/>
            <a:rect r="r" b="b" t="t" l="l"/>
            <a:pathLst>
              <a:path h="753752" w="2108397">
                <a:moveTo>
                  <a:pt x="0" y="0"/>
                </a:moveTo>
                <a:lnTo>
                  <a:pt x="2108397" y="0"/>
                </a:lnTo>
                <a:lnTo>
                  <a:pt x="2108397" y="753752"/>
                </a:lnTo>
                <a:lnTo>
                  <a:pt x="0" y="75375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4205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043906">
            <a:off x="-1472347" y="-3555329"/>
            <a:ext cx="5168092" cy="6489613"/>
          </a:xfrm>
          <a:custGeom>
            <a:avLst/>
            <a:gdLst/>
            <a:ahLst/>
            <a:cxnLst/>
            <a:rect r="r" b="b" t="t" l="l"/>
            <a:pathLst>
              <a:path h="6489613" w="5168092">
                <a:moveTo>
                  <a:pt x="0" y="0"/>
                </a:moveTo>
                <a:lnTo>
                  <a:pt x="5168092" y="0"/>
                </a:lnTo>
                <a:lnTo>
                  <a:pt x="5168092" y="6489613"/>
                </a:lnTo>
                <a:lnTo>
                  <a:pt x="0" y="64896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719171">
            <a:off x="14539771" y="6760512"/>
            <a:ext cx="7085252" cy="5207660"/>
          </a:xfrm>
          <a:custGeom>
            <a:avLst/>
            <a:gdLst/>
            <a:ahLst/>
            <a:cxnLst/>
            <a:rect r="r" b="b" t="t" l="l"/>
            <a:pathLst>
              <a:path h="5207660" w="7085252">
                <a:moveTo>
                  <a:pt x="0" y="0"/>
                </a:moveTo>
                <a:lnTo>
                  <a:pt x="7085252" y="0"/>
                </a:lnTo>
                <a:lnTo>
                  <a:pt x="7085252" y="5207660"/>
                </a:lnTo>
                <a:lnTo>
                  <a:pt x="0" y="52076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1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483135">
            <a:off x="3163413" y="-456513"/>
            <a:ext cx="13793282" cy="12564426"/>
          </a:xfrm>
          <a:custGeom>
            <a:avLst/>
            <a:gdLst/>
            <a:ahLst/>
            <a:cxnLst/>
            <a:rect r="r" b="b" t="t" l="l"/>
            <a:pathLst>
              <a:path h="12564426" w="13793282">
                <a:moveTo>
                  <a:pt x="0" y="0"/>
                </a:moveTo>
                <a:lnTo>
                  <a:pt x="13793282" y="0"/>
                </a:lnTo>
                <a:lnTo>
                  <a:pt x="13793282" y="12564426"/>
                </a:lnTo>
                <a:lnTo>
                  <a:pt x="0" y="125644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8219217">
            <a:off x="14265760" y="7042193"/>
            <a:ext cx="5168092" cy="6489613"/>
          </a:xfrm>
          <a:custGeom>
            <a:avLst/>
            <a:gdLst/>
            <a:ahLst/>
            <a:cxnLst/>
            <a:rect r="r" b="b" t="t" l="l"/>
            <a:pathLst>
              <a:path h="6489613" w="5168092">
                <a:moveTo>
                  <a:pt x="0" y="0"/>
                </a:moveTo>
                <a:lnTo>
                  <a:pt x="5168092" y="0"/>
                </a:lnTo>
                <a:lnTo>
                  <a:pt x="5168092" y="6489614"/>
                </a:lnTo>
                <a:lnTo>
                  <a:pt x="0" y="64896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811158" y="785912"/>
            <a:ext cx="8332842" cy="914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23"/>
              </a:lnSpc>
            </a:pPr>
            <a:r>
              <a:rPr lang="en-US" sz="6498">
                <a:solidFill>
                  <a:srgbClr val="FFFFFF"/>
                </a:solidFill>
                <a:latin typeface="Norwester"/>
                <a:ea typeface="Norwester"/>
                <a:cs typeface="Norwester"/>
                <a:sym typeface="Norwester"/>
              </a:rPr>
              <a:t>2. Machine learning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992598" y="2322814"/>
            <a:ext cx="11720990" cy="4426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8198" indent="-349099" lvl="1">
              <a:lnSpc>
                <a:spcPts val="3395"/>
              </a:lnSpc>
              <a:buFont typeface="Arial"/>
              <a:buChar char="•"/>
            </a:pPr>
            <a:r>
              <a:rPr lang="en-US" sz="3233" spc="-16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Initializing train and test datasets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5325819" y="9746773"/>
            <a:ext cx="2756578" cy="3749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13"/>
              </a:lnSpc>
            </a:pPr>
            <a:r>
              <a:rPr lang="en-US" sz="2679" i="true">
                <a:solidFill>
                  <a:srgbClr val="FFFFFF"/>
                </a:solidFill>
                <a:latin typeface="Comic Sans Italics"/>
                <a:ea typeface="Comic Sans Italics"/>
                <a:cs typeface="Comic Sans Italics"/>
                <a:sym typeface="Comic Sans Italics"/>
              </a:rPr>
              <a:t>Data Preparation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476715" y="2791836"/>
            <a:ext cx="7291972" cy="1399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627"/>
              </a:lnSpc>
            </a:pPr>
            <a:r>
              <a:rPr lang="en-US" sz="10121">
                <a:solidFill>
                  <a:srgbClr val="FFFFFF"/>
                </a:solidFill>
                <a:latin typeface="Norwester"/>
                <a:ea typeface="Norwester"/>
                <a:cs typeface="Norwester"/>
                <a:sym typeface="Norwester"/>
              </a:rPr>
              <a:t>75% - 25%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5873" y="3467874"/>
            <a:ext cx="11720990" cy="4426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95"/>
              </a:lnSpc>
            </a:pPr>
            <a:r>
              <a:rPr lang="en-US" b="true" sz="3233" spc="-16" u="sng">
                <a:solidFill>
                  <a:srgbClr val="FFDE59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The Target Variable</a:t>
            </a:r>
            <a:r>
              <a:rPr lang="en-US" sz="3233" spc="-16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: "Recurrence”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5873" y="4110505"/>
            <a:ext cx="11720990" cy="4426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95"/>
              </a:lnSpc>
            </a:pPr>
            <a:r>
              <a:rPr lang="en-US" b="true" sz="3233" spc="-16" u="sng">
                <a:solidFill>
                  <a:srgbClr val="FFDE59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The Predictor Variables</a:t>
            </a:r>
            <a:r>
              <a:rPr lang="en-US" sz="3233" spc="-16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: </a:t>
            </a:r>
            <a:r>
              <a:rPr lang="en-US" sz="3233" i="true" spc="-16">
                <a:solidFill>
                  <a:srgbClr val="FFFFFF"/>
                </a:solidFill>
                <a:latin typeface="Open Sans 1 Italics"/>
                <a:ea typeface="Open Sans 1 Italics"/>
                <a:cs typeface="Open Sans 1 Italics"/>
                <a:sym typeface="Open Sans 1 Italics"/>
              </a:rPr>
              <a:t>*Varies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992598" y="4876960"/>
            <a:ext cx="15038411" cy="35811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0661" indent="-365330" lvl="1">
              <a:lnSpc>
                <a:spcPts val="4737"/>
              </a:lnSpc>
              <a:buFont typeface="Arial"/>
              <a:buChar char="•"/>
            </a:pPr>
            <a:r>
              <a:rPr lang="en-US" b="true" sz="3384" spc="-16">
                <a:solidFill>
                  <a:srgbClr val="F3939C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X</a:t>
            </a:r>
            <a:r>
              <a:rPr lang="en-US" b="true" sz="3384" spc="-16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:</a:t>
            </a:r>
            <a:r>
              <a:rPr lang="en-US" sz="3384" spc="-16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 "Age", "Gender", "Smoking History"</a:t>
            </a:r>
          </a:p>
          <a:p>
            <a:pPr algn="l" marL="730661" indent="-365330" lvl="1">
              <a:lnSpc>
                <a:spcPts val="4737"/>
              </a:lnSpc>
              <a:buFont typeface="Arial"/>
              <a:buChar char="•"/>
            </a:pPr>
            <a:r>
              <a:rPr lang="en-US" b="true" sz="3384" spc="-16">
                <a:solidFill>
                  <a:srgbClr val="F3939C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X2</a:t>
            </a:r>
            <a:r>
              <a:rPr lang="en-US" sz="3384" spc="-16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: "Age", "Gender", "Smoking History", "Currently Smoking", "Adenopathy"</a:t>
            </a:r>
          </a:p>
          <a:p>
            <a:pPr algn="l" marL="730661" indent="-365330" lvl="1">
              <a:lnSpc>
                <a:spcPts val="4737"/>
              </a:lnSpc>
              <a:buFont typeface="Arial"/>
              <a:buChar char="•"/>
            </a:pPr>
            <a:r>
              <a:rPr lang="en-US" b="true" sz="3384" spc="-16">
                <a:solidFill>
                  <a:srgbClr val="F3939C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X3</a:t>
            </a:r>
            <a:r>
              <a:rPr lang="en-US" sz="3384" spc="-16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: "Age", "Gender", "Currently Smoking", "Smoking History", "Adenopathy", "Risk", "Treatment Response"</a:t>
            </a:r>
          </a:p>
          <a:p>
            <a:pPr algn="l" marL="730661" indent="-365330" lvl="1">
              <a:lnSpc>
                <a:spcPts val="4737"/>
              </a:lnSpc>
              <a:buFont typeface="Arial"/>
              <a:buChar char="•"/>
            </a:pPr>
            <a:r>
              <a:rPr lang="en-US" b="true" sz="3384" spc="-16">
                <a:solidFill>
                  <a:srgbClr val="F3939C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X4</a:t>
            </a:r>
            <a:r>
              <a:rPr lang="en-US" sz="3384" spc="-16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: All given variables</a:t>
            </a:r>
          </a:p>
        </p:txBody>
      </p:sp>
      <p:sp>
        <p:nvSpPr>
          <p:cNvPr name="AutoShape 13" id="13"/>
          <p:cNvSpPr/>
          <p:nvPr/>
        </p:nvSpPr>
        <p:spPr>
          <a:xfrm>
            <a:off x="1435367" y="1869025"/>
            <a:ext cx="6981528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4" id="14"/>
          <p:cNvSpPr/>
          <p:nvPr/>
        </p:nvSpPr>
        <p:spPr>
          <a:xfrm flipH="false" flipV="false" rot="-10719171">
            <a:off x="-4496381" y="-2524808"/>
            <a:ext cx="7085252" cy="5207660"/>
          </a:xfrm>
          <a:custGeom>
            <a:avLst/>
            <a:gdLst/>
            <a:ahLst/>
            <a:cxnLst/>
            <a:rect r="r" b="b" t="t" l="l"/>
            <a:pathLst>
              <a:path h="5207660" w="7085252">
                <a:moveTo>
                  <a:pt x="0" y="0"/>
                </a:moveTo>
                <a:lnTo>
                  <a:pt x="7085252" y="0"/>
                </a:lnTo>
                <a:lnTo>
                  <a:pt x="7085252" y="5207660"/>
                </a:lnTo>
                <a:lnTo>
                  <a:pt x="0" y="52076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1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4205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719171">
            <a:off x="5130092" y="3146754"/>
            <a:ext cx="7085252" cy="5207660"/>
          </a:xfrm>
          <a:custGeom>
            <a:avLst/>
            <a:gdLst/>
            <a:ahLst/>
            <a:cxnLst/>
            <a:rect r="r" b="b" t="t" l="l"/>
            <a:pathLst>
              <a:path h="5207660" w="7085252">
                <a:moveTo>
                  <a:pt x="0" y="0"/>
                </a:moveTo>
                <a:lnTo>
                  <a:pt x="7085252" y="0"/>
                </a:lnTo>
                <a:lnTo>
                  <a:pt x="7085252" y="5207661"/>
                </a:lnTo>
                <a:lnTo>
                  <a:pt x="0" y="52076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1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483135">
            <a:off x="2247359" y="171341"/>
            <a:ext cx="13793282" cy="12564426"/>
          </a:xfrm>
          <a:custGeom>
            <a:avLst/>
            <a:gdLst/>
            <a:ahLst/>
            <a:cxnLst/>
            <a:rect r="r" b="b" t="t" l="l"/>
            <a:pathLst>
              <a:path h="12564426" w="13793282">
                <a:moveTo>
                  <a:pt x="0" y="0"/>
                </a:moveTo>
                <a:lnTo>
                  <a:pt x="13793282" y="0"/>
                </a:lnTo>
                <a:lnTo>
                  <a:pt x="13793282" y="12564425"/>
                </a:lnTo>
                <a:lnTo>
                  <a:pt x="0" y="125644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2043906">
            <a:off x="-1472347" y="-3555329"/>
            <a:ext cx="5168092" cy="6489613"/>
          </a:xfrm>
          <a:custGeom>
            <a:avLst/>
            <a:gdLst/>
            <a:ahLst/>
            <a:cxnLst/>
            <a:rect r="r" b="b" t="t" l="l"/>
            <a:pathLst>
              <a:path h="6489613" w="5168092">
                <a:moveTo>
                  <a:pt x="0" y="0"/>
                </a:moveTo>
                <a:lnTo>
                  <a:pt x="5168092" y="0"/>
                </a:lnTo>
                <a:lnTo>
                  <a:pt x="5168092" y="6489613"/>
                </a:lnTo>
                <a:lnTo>
                  <a:pt x="0" y="64896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15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8219217">
            <a:off x="5270473" y="5027314"/>
            <a:ext cx="5168092" cy="6489613"/>
          </a:xfrm>
          <a:custGeom>
            <a:avLst/>
            <a:gdLst/>
            <a:ahLst/>
            <a:cxnLst/>
            <a:rect r="r" b="b" t="t" l="l"/>
            <a:pathLst>
              <a:path h="6489613" w="5168092">
                <a:moveTo>
                  <a:pt x="0" y="0"/>
                </a:moveTo>
                <a:lnTo>
                  <a:pt x="5168092" y="0"/>
                </a:lnTo>
                <a:lnTo>
                  <a:pt x="5168092" y="6489613"/>
                </a:lnTo>
                <a:lnTo>
                  <a:pt x="0" y="64896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15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0" y="0"/>
            <a:ext cx="20518452" cy="10287000"/>
          </a:xfrm>
          <a:custGeom>
            <a:avLst/>
            <a:gdLst/>
            <a:ahLst/>
            <a:cxnLst/>
            <a:rect r="r" b="b" t="t" l="l"/>
            <a:pathLst>
              <a:path h="10287000" w="20518452">
                <a:moveTo>
                  <a:pt x="0" y="0"/>
                </a:moveTo>
                <a:lnTo>
                  <a:pt x="20518452" y="0"/>
                </a:lnTo>
                <a:lnTo>
                  <a:pt x="20518452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19174" t="0" r="-1270" b="0"/>
            </a:stretch>
          </a:blipFill>
        </p:spPr>
      </p:sp>
      <p:sp>
        <p:nvSpPr>
          <p:cNvPr name="AutoShape 7" id="7"/>
          <p:cNvSpPr/>
          <p:nvPr/>
        </p:nvSpPr>
        <p:spPr>
          <a:xfrm>
            <a:off x="767919" y="5068812"/>
            <a:ext cx="6489202" cy="55639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8" id="8"/>
          <p:cNvSpPr txBox="true"/>
          <p:nvPr/>
        </p:nvSpPr>
        <p:spPr>
          <a:xfrm rot="0">
            <a:off x="686171" y="2016569"/>
            <a:ext cx="9147527" cy="29026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11263"/>
              </a:lnSpc>
            </a:pPr>
            <a:r>
              <a:rPr lang="en-US" sz="10727">
                <a:solidFill>
                  <a:srgbClr val="FFFFFF"/>
                </a:solidFill>
                <a:latin typeface="Norwester"/>
                <a:ea typeface="Norwester"/>
                <a:cs typeface="Norwester"/>
                <a:sym typeface="Norwester"/>
              </a:rPr>
              <a:t>Machine Learning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11699" y="5259214"/>
            <a:ext cx="8032301" cy="1956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12214" indent="-306107" lvl="1">
              <a:lnSpc>
                <a:spcPts val="3969"/>
              </a:lnSpc>
              <a:buAutoNum type="arabicPeriod" startAt="1"/>
            </a:pPr>
            <a:r>
              <a:rPr lang="en-US" b="true" sz="2835" spc="-14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Decision Tree Classifier</a:t>
            </a:r>
          </a:p>
          <a:p>
            <a:pPr algn="l" marL="612214" indent="-306107" lvl="1">
              <a:lnSpc>
                <a:spcPts val="3969"/>
              </a:lnSpc>
              <a:buAutoNum type="arabicPeriod" startAt="1"/>
            </a:pPr>
            <a:r>
              <a:rPr lang="en-US" b="true" sz="2835" spc="-14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Random Forest Classifier</a:t>
            </a:r>
          </a:p>
          <a:p>
            <a:pPr algn="l" marL="612214" indent="-306107" lvl="1">
              <a:lnSpc>
                <a:spcPts val="3969"/>
              </a:lnSpc>
              <a:buAutoNum type="arabicPeriod" startAt="1"/>
            </a:pPr>
            <a:r>
              <a:rPr lang="en-US" b="true" sz="2835" spc="-14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Clustering</a:t>
            </a:r>
          </a:p>
          <a:p>
            <a:pPr algn="l" marL="612214" indent="-306107" lvl="1">
              <a:lnSpc>
                <a:spcPts val="3969"/>
              </a:lnSpc>
              <a:buAutoNum type="arabicPeriod" startAt="1"/>
            </a:pPr>
            <a:r>
              <a:rPr lang="en-US" b="true" sz="2835" spc="-14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Overall Best Model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4205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8219217">
            <a:off x="14675254" y="6873091"/>
            <a:ext cx="5168092" cy="6489613"/>
          </a:xfrm>
          <a:custGeom>
            <a:avLst/>
            <a:gdLst/>
            <a:ahLst/>
            <a:cxnLst/>
            <a:rect r="r" b="b" t="t" l="l"/>
            <a:pathLst>
              <a:path h="6489613" w="5168092">
                <a:moveTo>
                  <a:pt x="0" y="0"/>
                </a:moveTo>
                <a:lnTo>
                  <a:pt x="5168092" y="0"/>
                </a:lnTo>
                <a:lnTo>
                  <a:pt x="5168092" y="6489613"/>
                </a:lnTo>
                <a:lnTo>
                  <a:pt x="0" y="64896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483135">
            <a:off x="2247359" y="-299658"/>
            <a:ext cx="13793282" cy="12564426"/>
          </a:xfrm>
          <a:custGeom>
            <a:avLst/>
            <a:gdLst/>
            <a:ahLst/>
            <a:cxnLst/>
            <a:rect r="r" b="b" t="t" l="l"/>
            <a:pathLst>
              <a:path h="12564426" w="13793282">
                <a:moveTo>
                  <a:pt x="0" y="0"/>
                </a:moveTo>
                <a:lnTo>
                  <a:pt x="13793282" y="0"/>
                </a:lnTo>
                <a:lnTo>
                  <a:pt x="13793282" y="12564426"/>
                </a:lnTo>
                <a:lnTo>
                  <a:pt x="0" y="125644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2043906">
            <a:off x="-1472347" y="-3555329"/>
            <a:ext cx="5168092" cy="6489613"/>
          </a:xfrm>
          <a:custGeom>
            <a:avLst/>
            <a:gdLst/>
            <a:ahLst/>
            <a:cxnLst/>
            <a:rect r="r" b="b" t="t" l="l"/>
            <a:pathLst>
              <a:path h="6489613" w="5168092">
                <a:moveTo>
                  <a:pt x="0" y="0"/>
                </a:moveTo>
                <a:lnTo>
                  <a:pt x="5168092" y="0"/>
                </a:lnTo>
                <a:lnTo>
                  <a:pt x="5168092" y="6489613"/>
                </a:lnTo>
                <a:lnTo>
                  <a:pt x="0" y="64896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0719171">
            <a:off x="5601374" y="2539670"/>
            <a:ext cx="7085252" cy="5207660"/>
          </a:xfrm>
          <a:custGeom>
            <a:avLst/>
            <a:gdLst/>
            <a:ahLst/>
            <a:cxnLst/>
            <a:rect r="r" b="b" t="t" l="l"/>
            <a:pathLst>
              <a:path h="5207660" w="7085252">
                <a:moveTo>
                  <a:pt x="0" y="0"/>
                </a:moveTo>
                <a:lnTo>
                  <a:pt x="7085252" y="0"/>
                </a:lnTo>
                <a:lnTo>
                  <a:pt x="7085252" y="5207660"/>
                </a:lnTo>
                <a:lnTo>
                  <a:pt x="0" y="520766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21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76688" y="4732950"/>
            <a:ext cx="15273996" cy="4620384"/>
          </a:xfrm>
          <a:custGeom>
            <a:avLst/>
            <a:gdLst/>
            <a:ahLst/>
            <a:cxnLst/>
            <a:rect r="r" b="b" t="t" l="l"/>
            <a:pathLst>
              <a:path h="4620384" w="15273996">
                <a:moveTo>
                  <a:pt x="0" y="0"/>
                </a:moveTo>
                <a:lnTo>
                  <a:pt x="15273996" y="0"/>
                </a:lnTo>
                <a:lnTo>
                  <a:pt x="15273996" y="4620384"/>
                </a:lnTo>
                <a:lnTo>
                  <a:pt x="0" y="462038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5182504" y="9742994"/>
            <a:ext cx="2850784" cy="3749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13"/>
              </a:lnSpc>
            </a:pPr>
            <a:r>
              <a:rPr lang="en-US" sz="2679" i="true">
                <a:solidFill>
                  <a:srgbClr val="FFFFFF"/>
                </a:solidFill>
                <a:latin typeface="Comic Sans Italics"/>
                <a:ea typeface="Comic Sans Italics"/>
                <a:cs typeface="Comic Sans Italics"/>
                <a:sym typeface="Comic Sans Italics"/>
              </a:rPr>
              <a:t>Machine Learning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275826" y="634767"/>
            <a:ext cx="11686703" cy="1028667"/>
            <a:chOff x="0" y="0"/>
            <a:chExt cx="15582271" cy="1371556"/>
          </a:xfrm>
        </p:grpSpPr>
        <p:sp>
          <p:nvSpPr>
            <p:cNvPr name="AutoShape 9" id="9"/>
            <p:cNvSpPr/>
            <p:nvPr/>
          </p:nvSpPr>
          <p:spPr>
            <a:xfrm>
              <a:off x="1334482" y="1346156"/>
              <a:ext cx="11752973" cy="0"/>
            </a:xfrm>
            <a:prstGeom prst="line">
              <a:avLst/>
            </a:prstGeom>
            <a:ln cap="flat" w="508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10" id="10"/>
            <p:cNvSpPr txBox="true"/>
            <p:nvPr/>
          </p:nvSpPr>
          <p:spPr>
            <a:xfrm rot="0">
              <a:off x="0" y="76200"/>
              <a:ext cx="15582271" cy="123185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1402975" indent="-701487" lvl="1">
                <a:lnSpc>
                  <a:spcPts val="6823"/>
                </a:lnSpc>
                <a:buAutoNum type="arabicPeriod" startAt="1"/>
              </a:pPr>
              <a:r>
                <a:rPr lang="en-US" sz="6498">
                  <a:solidFill>
                    <a:srgbClr val="FFFFFF"/>
                  </a:solidFill>
                  <a:latin typeface="Norwester"/>
                  <a:ea typeface="Norwester"/>
                  <a:cs typeface="Norwester"/>
                  <a:sym typeface="Norwester"/>
                </a:rPr>
                <a:t>Decision tree Classifier</a:t>
              </a: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624418" y="2808253"/>
            <a:ext cx="7519582" cy="13531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49"/>
              </a:lnSpc>
            </a:pPr>
            <a:r>
              <a:rPr lang="en-US" sz="3920" spc="-19" b="true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Train dataset:</a:t>
            </a:r>
            <a:r>
              <a:rPr lang="en-US" sz="3920" spc="-19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  81.5% - 98.9%</a:t>
            </a:r>
          </a:p>
          <a:p>
            <a:pPr algn="l">
              <a:lnSpc>
                <a:spcPts val="5449"/>
              </a:lnSpc>
            </a:pPr>
            <a:r>
              <a:rPr lang="en-US" sz="3920" spc="-19" b="true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Test dataset:</a:t>
            </a:r>
            <a:r>
              <a:rPr lang="en-US" sz="3920" spc="-19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    63.5% - </a:t>
            </a:r>
            <a:r>
              <a:rPr lang="en-US" sz="3920" spc="-19" b="true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93.7%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426571" y="2143470"/>
            <a:ext cx="15935672" cy="6171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16"/>
              </a:lnSpc>
            </a:pPr>
            <a:r>
              <a:rPr lang="en-US" sz="4396" spc="-21" b="true">
                <a:solidFill>
                  <a:srgbClr val="FFDE59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Accuracy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122571" y="2598703"/>
            <a:ext cx="4067572" cy="15266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466"/>
              </a:lnSpc>
              <a:spcBef>
                <a:spcPct val="0"/>
              </a:spcBef>
            </a:pPr>
            <a:r>
              <a:rPr lang="en-US" b="true" sz="8969" spc="-44">
                <a:solidFill>
                  <a:srgbClr val="F3939C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X3_test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4205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156357" y="5982555"/>
            <a:ext cx="8528903" cy="8270686"/>
            <a:chOff x="0" y="0"/>
            <a:chExt cx="11371871" cy="11027581"/>
          </a:xfrm>
        </p:grpSpPr>
        <p:sp>
          <p:nvSpPr>
            <p:cNvPr name="Freeform 3" id="3"/>
            <p:cNvSpPr/>
            <p:nvPr/>
          </p:nvSpPr>
          <p:spPr>
            <a:xfrm flipH="false" flipV="false" rot="-10719171">
              <a:off x="1844552" y="1037276"/>
              <a:ext cx="9447003" cy="6943547"/>
            </a:xfrm>
            <a:custGeom>
              <a:avLst/>
              <a:gdLst/>
              <a:ahLst/>
              <a:cxnLst/>
              <a:rect r="r" b="b" t="t" l="l"/>
              <a:pathLst>
                <a:path h="6943547" w="9447003">
                  <a:moveTo>
                    <a:pt x="0" y="0"/>
                  </a:moveTo>
                  <a:lnTo>
                    <a:pt x="9447003" y="0"/>
                  </a:lnTo>
                  <a:lnTo>
                    <a:pt x="9447003" y="6943547"/>
                  </a:lnTo>
                  <a:lnTo>
                    <a:pt x="0" y="69435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-8219217">
              <a:off x="2025196" y="1187382"/>
              <a:ext cx="6890789" cy="8652818"/>
            </a:xfrm>
            <a:custGeom>
              <a:avLst/>
              <a:gdLst/>
              <a:ahLst/>
              <a:cxnLst/>
              <a:rect r="r" b="b" t="t" l="l"/>
              <a:pathLst>
                <a:path h="8652818" w="6890789">
                  <a:moveTo>
                    <a:pt x="0" y="0"/>
                  </a:moveTo>
                  <a:lnTo>
                    <a:pt x="6890790" y="0"/>
                  </a:lnTo>
                  <a:lnTo>
                    <a:pt x="6890790" y="8652817"/>
                  </a:lnTo>
                  <a:lnTo>
                    <a:pt x="0" y="86528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15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-483135">
            <a:off x="2247359" y="-299658"/>
            <a:ext cx="13793282" cy="12564426"/>
          </a:xfrm>
          <a:custGeom>
            <a:avLst/>
            <a:gdLst/>
            <a:ahLst/>
            <a:cxnLst/>
            <a:rect r="r" b="b" t="t" l="l"/>
            <a:pathLst>
              <a:path h="12564426" w="13793282">
                <a:moveTo>
                  <a:pt x="0" y="0"/>
                </a:moveTo>
                <a:lnTo>
                  <a:pt x="13793282" y="0"/>
                </a:lnTo>
                <a:lnTo>
                  <a:pt x="13793282" y="12564426"/>
                </a:lnTo>
                <a:lnTo>
                  <a:pt x="0" y="125644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6" id="6"/>
          <p:cNvSpPr/>
          <p:nvPr/>
        </p:nvSpPr>
        <p:spPr>
          <a:xfrm>
            <a:off x="10561018" y="2028345"/>
            <a:ext cx="6220250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7" id="7"/>
          <p:cNvGrpSpPr/>
          <p:nvPr/>
        </p:nvGrpSpPr>
        <p:grpSpPr>
          <a:xfrm rot="0">
            <a:off x="-2366802" y="3220829"/>
            <a:ext cx="10336551" cy="8401050"/>
            <a:chOff x="0" y="0"/>
            <a:chExt cx="13782068" cy="11201400"/>
          </a:xfrm>
        </p:grpSpPr>
        <p:sp>
          <p:nvSpPr>
            <p:cNvPr name="Freeform 8" id="8"/>
            <p:cNvSpPr/>
            <p:nvPr/>
          </p:nvSpPr>
          <p:spPr>
            <a:xfrm flipH="true" flipV="false" rot="0">
              <a:off x="0" y="0"/>
              <a:ext cx="10448945" cy="11201400"/>
            </a:xfrm>
            <a:custGeom>
              <a:avLst/>
              <a:gdLst/>
              <a:ahLst/>
              <a:cxnLst/>
              <a:rect r="r" b="b" t="t" l="l"/>
              <a:pathLst>
                <a:path h="11201400" w="10448945">
                  <a:moveTo>
                    <a:pt x="10448945" y="0"/>
                  </a:moveTo>
                  <a:lnTo>
                    <a:pt x="0" y="0"/>
                  </a:lnTo>
                  <a:lnTo>
                    <a:pt x="0" y="11201400"/>
                  </a:lnTo>
                  <a:lnTo>
                    <a:pt x="10448945" y="11201400"/>
                  </a:lnTo>
                  <a:lnTo>
                    <a:pt x="10448945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-25810" t="0" r="-26442" b="-203945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4511948" y="4500170"/>
              <a:ext cx="1425050" cy="4378645"/>
            </a:xfrm>
            <a:custGeom>
              <a:avLst/>
              <a:gdLst/>
              <a:ahLst/>
              <a:cxnLst/>
              <a:rect r="r" b="b" t="t" l="l"/>
              <a:pathLst>
                <a:path h="4378645" w="1425050">
                  <a:moveTo>
                    <a:pt x="0" y="0"/>
                  </a:moveTo>
                  <a:lnTo>
                    <a:pt x="1425049" y="0"/>
                  </a:lnTo>
                  <a:lnTo>
                    <a:pt x="1425049" y="4378644"/>
                  </a:lnTo>
                  <a:lnTo>
                    <a:pt x="0" y="43786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AutoShape 10" id="10"/>
            <p:cNvSpPr/>
            <p:nvPr/>
          </p:nvSpPr>
          <p:spPr>
            <a:xfrm>
              <a:off x="6472608" y="7931128"/>
              <a:ext cx="3270642" cy="479636"/>
            </a:xfrm>
            <a:prstGeom prst="line">
              <a:avLst/>
            </a:prstGeom>
            <a:ln cap="flat" w="76200">
              <a:solidFill>
                <a:srgbClr val="FFDE59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4013285" y="6701467"/>
              <a:ext cx="2459322" cy="2459322"/>
            </a:xfrm>
            <a:custGeom>
              <a:avLst/>
              <a:gdLst/>
              <a:ahLst/>
              <a:cxnLst/>
              <a:rect r="r" b="b" t="t" l="l"/>
              <a:pathLst>
                <a:path h="2459322" w="2459322">
                  <a:moveTo>
                    <a:pt x="0" y="0"/>
                  </a:moveTo>
                  <a:lnTo>
                    <a:pt x="2459323" y="0"/>
                  </a:lnTo>
                  <a:lnTo>
                    <a:pt x="2459323" y="2459322"/>
                  </a:lnTo>
                  <a:lnTo>
                    <a:pt x="0" y="24593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12" id="12"/>
            <p:cNvGrpSpPr/>
            <p:nvPr/>
          </p:nvGrpSpPr>
          <p:grpSpPr>
            <a:xfrm rot="0">
              <a:off x="9743250" y="7399967"/>
              <a:ext cx="4038818" cy="2021595"/>
              <a:chOff x="0" y="0"/>
              <a:chExt cx="1019305" cy="510204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1019305" cy="510204"/>
              </a:xfrm>
              <a:custGeom>
                <a:avLst/>
                <a:gdLst/>
                <a:ahLst/>
                <a:cxnLst/>
                <a:rect r="r" b="b" t="t" l="l"/>
                <a:pathLst>
                  <a:path h="510204" w="1019305">
                    <a:moveTo>
                      <a:pt x="130348" y="0"/>
                    </a:moveTo>
                    <a:lnTo>
                      <a:pt x="888957" y="0"/>
                    </a:lnTo>
                    <a:cubicBezTo>
                      <a:pt x="960946" y="0"/>
                      <a:pt x="1019305" y="58359"/>
                      <a:pt x="1019305" y="130348"/>
                    </a:cubicBezTo>
                    <a:lnTo>
                      <a:pt x="1019305" y="379856"/>
                    </a:lnTo>
                    <a:cubicBezTo>
                      <a:pt x="1019305" y="451845"/>
                      <a:pt x="960946" y="510204"/>
                      <a:pt x="888957" y="510204"/>
                    </a:cubicBezTo>
                    <a:lnTo>
                      <a:pt x="130348" y="510204"/>
                    </a:lnTo>
                    <a:cubicBezTo>
                      <a:pt x="95777" y="510204"/>
                      <a:pt x="62623" y="496471"/>
                      <a:pt x="38178" y="472026"/>
                    </a:cubicBezTo>
                    <a:cubicBezTo>
                      <a:pt x="13733" y="447581"/>
                      <a:pt x="0" y="414427"/>
                      <a:pt x="0" y="379856"/>
                    </a:cubicBezTo>
                    <a:lnTo>
                      <a:pt x="0" y="130348"/>
                    </a:lnTo>
                    <a:cubicBezTo>
                      <a:pt x="0" y="58359"/>
                      <a:pt x="58359" y="0"/>
                      <a:pt x="130348" y="0"/>
                    </a:cubicBezTo>
                    <a:close/>
                  </a:path>
                </a:pathLst>
              </a:custGeom>
              <a:solidFill>
                <a:srgbClr val="4C5498">
                  <a:alpha val="29804"/>
                </a:srgbClr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38100"/>
                <a:ext cx="1019305" cy="548304"/>
              </a:xfrm>
              <a:prstGeom prst="rect">
                <a:avLst/>
              </a:prstGeom>
            </p:spPr>
            <p:txBody>
              <a:bodyPr anchor="ctr" rtlCol="false" tIns="40569" lIns="40569" bIns="40569" rIns="40569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name="TextBox 15" id="15"/>
            <p:cNvSpPr txBox="true"/>
            <p:nvPr/>
          </p:nvSpPr>
          <p:spPr>
            <a:xfrm rot="0">
              <a:off x="10365432" y="7619954"/>
              <a:ext cx="2794454" cy="153399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130"/>
                </a:lnSpc>
                <a:spcBef>
                  <a:spcPct val="0"/>
                </a:spcBef>
              </a:pPr>
              <a:r>
                <a:rPr lang="en-US" b="true" sz="2236">
                  <a:solidFill>
                    <a:srgbClr val="FFFFFF"/>
                  </a:solidFill>
                  <a:latin typeface="Open Sans 1 Bold"/>
                  <a:ea typeface="Open Sans 1 Bold"/>
                  <a:cs typeface="Open Sans 1 Bold"/>
                  <a:sym typeface="Open Sans 1 Bold"/>
                </a:rPr>
                <a:t>O</a:t>
              </a:r>
              <a:r>
                <a:rPr lang="en-US" b="true" sz="2236">
                  <a:solidFill>
                    <a:srgbClr val="FFFFFF"/>
                  </a:solidFill>
                  <a:latin typeface="Open Sans 1 Bold"/>
                  <a:ea typeface="Open Sans 1 Bold"/>
                  <a:cs typeface="Open Sans 1 Bold"/>
                  <a:sym typeface="Open Sans 1 Bold"/>
                </a:rPr>
                <a:t>riginates from the Follicular Cells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6793882" y="2467389"/>
            <a:ext cx="10465418" cy="1506881"/>
            <a:chOff x="0" y="0"/>
            <a:chExt cx="13953890" cy="2009175"/>
          </a:xfrm>
        </p:grpSpPr>
        <p:sp>
          <p:nvSpPr>
            <p:cNvPr name="AutoShape 17" id="17"/>
            <p:cNvSpPr/>
            <p:nvPr/>
          </p:nvSpPr>
          <p:spPr>
            <a:xfrm flipH="true">
              <a:off x="6976945" y="706983"/>
              <a:ext cx="0" cy="595208"/>
            </a:xfrm>
            <a:prstGeom prst="line">
              <a:avLst/>
            </a:prstGeom>
            <a:ln cap="flat" w="38100">
              <a:solidFill>
                <a:srgbClr val="FFFFFF"/>
              </a:solidFill>
              <a:prstDash val="solid"/>
              <a:headEnd type="none" len="sm" w="sm"/>
              <a:tailEnd type="arrow" len="sm" w="med"/>
            </a:ln>
          </p:spPr>
        </p:sp>
        <p:grpSp>
          <p:nvGrpSpPr>
            <p:cNvPr name="Group 18" id="18"/>
            <p:cNvGrpSpPr/>
            <p:nvPr/>
          </p:nvGrpSpPr>
          <p:grpSpPr>
            <a:xfrm rot="0">
              <a:off x="0" y="0"/>
              <a:ext cx="13953890" cy="2009175"/>
              <a:chOff x="0" y="0"/>
              <a:chExt cx="3521640" cy="507069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3521640" cy="507069"/>
              </a:xfrm>
              <a:custGeom>
                <a:avLst/>
                <a:gdLst/>
                <a:ahLst/>
                <a:cxnLst/>
                <a:rect r="r" b="b" t="t" l="l"/>
                <a:pathLst>
                  <a:path h="507069" w="3521640">
                    <a:moveTo>
                      <a:pt x="37728" y="0"/>
                    </a:moveTo>
                    <a:lnTo>
                      <a:pt x="3483913" y="0"/>
                    </a:lnTo>
                    <a:cubicBezTo>
                      <a:pt x="3493919" y="0"/>
                      <a:pt x="3503515" y="3975"/>
                      <a:pt x="3510590" y="11050"/>
                    </a:cubicBezTo>
                    <a:cubicBezTo>
                      <a:pt x="3517666" y="18126"/>
                      <a:pt x="3521640" y="27722"/>
                      <a:pt x="3521640" y="37728"/>
                    </a:cubicBezTo>
                    <a:lnTo>
                      <a:pt x="3521640" y="469342"/>
                    </a:lnTo>
                    <a:cubicBezTo>
                      <a:pt x="3521640" y="490178"/>
                      <a:pt x="3504749" y="507069"/>
                      <a:pt x="3483913" y="507069"/>
                    </a:cubicBezTo>
                    <a:lnTo>
                      <a:pt x="37728" y="507069"/>
                    </a:lnTo>
                    <a:cubicBezTo>
                      <a:pt x="27722" y="507069"/>
                      <a:pt x="18126" y="503094"/>
                      <a:pt x="11050" y="496019"/>
                    </a:cubicBezTo>
                    <a:cubicBezTo>
                      <a:pt x="3975" y="488944"/>
                      <a:pt x="0" y="479348"/>
                      <a:pt x="0" y="469342"/>
                    </a:cubicBezTo>
                    <a:lnTo>
                      <a:pt x="0" y="37728"/>
                    </a:lnTo>
                    <a:cubicBezTo>
                      <a:pt x="0" y="16891"/>
                      <a:pt x="16891" y="0"/>
                      <a:pt x="37728" y="0"/>
                    </a:cubicBezTo>
                    <a:close/>
                  </a:path>
                </a:pathLst>
              </a:custGeom>
              <a:solidFill>
                <a:srgbClr val="4C5498">
                  <a:alpha val="29804"/>
                </a:srgbClr>
              </a:solidFill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0" y="-38100"/>
                <a:ext cx="3521640" cy="545169"/>
              </a:xfrm>
              <a:prstGeom prst="rect">
                <a:avLst/>
              </a:prstGeom>
            </p:spPr>
            <p:txBody>
              <a:bodyPr anchor="ctr" rtlCol="false" tIns="40569" lIns="40569" bIns="40569" rIns="40569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name="TextBox 21" id="21"/>
            <p:cNvSpPr txBox="true"/>
            <p:nvPr/>
          </p:nvSpPr>
          <p:spPr>
            <a:xfrm rot="0">
              <a:off x="3093613" y="62966"/>
              <a:ext cx="7766664" cy="49259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130"/>
                </a:lnSpc>
              </a:pPr>
              <a:r>
                <a:rPr lang="en-US" sz="2236" b="true">
                  <a:solidFill>
                    <a:srgbClr val="F3939C"/>
                  </a:solidFill>
                  <a:latin typeface="Open Sans 1 Bold"/>
                  <a:ea typeface="Open Sans 1 Bold"/>
                  <a:cs typeface="Open Sans 1 Bold"/>
                  <a:sym typeface="Open Sans 1 Bold"/>
                </a:rPr>
                <a:t>Most Common </a:t>
              </a:r>
              <a:r>
                <a:rPr lang="en-US" sz="2236" b="true">
                  <a:solidFill>
                    <a:srgbClr val="FFFFFF"/>
                  </a:solidFill>
                  <a:latin typeface="Open Sans 1 Bold"/>
                  <a:ea typeface="Open Sans 1 Bold"/>
                  <a:cs typeface="Open Sans 1 Bold"/>
                  <a:sym typeface="Open Sans 1 Bold"/>
                </a:rPr>
                <a:t>Cause of Thyroid Cancer</a:t>
              </a: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3093613" y="1360858"/>
              <a:ext cx="8257766" cy="49928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130"/>
                </a:lnSpc>
              </a:pPr>
              <a:r>
                <a:rPr lang="en-US" sz="2236" b="true">
                  <a:solidFill>
                    <a:srgbClr val="EAEDF6"/>
                  </a:solidFill>
                  <a:latin typeface="Open Sans 1 Bold"/>
                  <a:ea typeface="Open Sans 1 Bold"/>
                  <a:cs typeface="Open Sans 1 Bold"/>
                  <a:sym typeface="Open Sans 1 Bold"/>
                </a:rPr>
                <a:t>Accounts for &gt; 90% of Thyroid Cancer cases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6793882" y="6569250"/>
            <a:ext cx="10465418" cy="2128922"/>
            <a:chOff x="0" y="0"/>
            <a:chExt cx="13953890" cy="2838562"/>
          </a:xfrm>
        </p:grpSpPr>
        <p:grpSp>
          <p:nvGrpSpPr>
            <p:cNvPr name="Group 24" id="24"/>
            <p:cNvGrpSpPr/>
            <p:nvPr/>
          </p:nvGrpSpPr>
          <p:grpSpPr>
            <a:xfrm rot="0">
              <a:off x="0" y="0"/>
              <a:ext cx="13953890" cy="2838562"/>
              <a:chOff x="0" y="0"/>
              <a:chExt cx="3521640" cy="716388"/>
            </a:xfrm>
          </p:grpSpPr>
          <p:sp>
            <p:nvSpPr>
              <p:cNvPr name="Freeform 25" id="25"/>
              <p:cNvSpPr/>
              <p:nvPr/>
            </p:nvSpPr>
            <p:spPr>
              <a:xfrm flipH="false" flipV="false" rot="0">
                <a:off x="0" y="0"/>
                <a:ext cx="3521640" cy="716388"/>
              </a:xfrm>
              <a:custGeom>
                <a:avLst/>
                <a:gdLst/>
                <a:ahLst/>
                <a:cxnLst/>
                <a:rect r="r" b="b" t="t" l="l"/>
                <a:pathLst>
                  <a:path h="716388" w="3521640">
                    <a:moveTo>
                      <a:pt x="37728" y="0"/>
                    </a:moveTo>
                    <a:lnTo>
                      <a:pt x="3483913" y="0"/>
                    </a:lnTo>
                    <a:cubicBezTo>
                      <a:pt x="3493919" y="0"/>
                      <a:pt x="3503515" y="3975"/>
                      <a:pt x="3510590" y="11050"/>
                    </a:cubicBezTo>
                    <a:cubicBezTo>
                      <a:pt x="3517666" y="18126"/>
                      <a:pt x="3521640" y="27722"/>
                      <a:pt x="3521640" y="37728"/>
                    </a:cubicBezTo>
                    <a:lnTo>
                      <a:pt x="3521640" y="678660"/>
                    </a:lnTo>
                    <a:cubicBezTo>
                      <a:pt x="3521640" y="699496"/>
                      <a:pt x="3504749" y="716388"/>
                      <a:pt x="3483913" y="716388"/>
                    </a:cubicBezTo>
                    <a:lnTo>
                      <a:pt x="37728" y="716388"/>
                    </a:lnTo>
                    <a:cubicBezTo>
                      <a:pt x="27722" y="716388"/>
                      <a:pt x="18126" y="712413"/>
                      <a:pt x="11050" y="705338"/>
                    </a:cubicBezTo>
                    <a:cubicBezTo>
                      <a:pt x="3975" y="698262"/>
                      <a:pt x="0" y="688666"/>
                      <a:pt x="0" y="678660"/>
                    </a:cubicBezTo>
                    <a:lnTo>
                      <a:pt x="0" y="37728"/>
                    </a:lnTo>
                    <a:cubicBezTo>
                      <a:pt x="0" y="16891"/>
                      <a:pt x="16891" y="0"/>
                      <a:pt x="37728" y="0"/>
                    </a:cubicBezTo>
                    <a:close/>
                  </a:path>
                </a:pathLst>
              </a:custGeom>
              <a:solidFill>
                <a:srgbClr val="4C5498">
                  <a:alpha val="29804"/>
                </a:srgbClr>
              </a:solidFill>
            </p:spPr>
          </p:sp>
          <p:sp>
            <p:nvSpPr>
              <p:cNvPr name="TextBox 26" id="26"/>
              <p:cNvSpPr txBox="true"/>
              <p:nvPr/>
            </p:nvSpPr>
            <p:spPr>
              <a:xfrm>
                <a:off x="0" y="-38100"/>
                <a:ext cx="3521640" cy="754488"/>
              </a:xfrm>
              <a:prstGeom prst="rect">
                <a:avLst/>
              </a:prstGeom>
            </p:spPr>
            <p:txBody>
              <a:bodyPr anchor="ctr" rtlCol="false" tIns="40569" lIns="40569" bIns="40569" rIns="40569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name="TextBox 27" id="27"/>
            <p:cNvSpPr txBox="true"/>
            <p:nvPr/>
          </p:nvSpPr>
          <p:spPr>
            <a:xfrm rot="0">
              <a:off x="3520533" y="83606"/>
              <a:ext cx="6912824" cy="4546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06"/>
                </a:lnSpc>
              </a:pPr>
              <a:r>
                <a:rPr lang="en-US" b="true" sz="2076" u="sng">
                  <a:solidFill>
                    <a:srgbClr val="D9D9D9"/>
                  </a:solidFill>
                  <a:latin typeface="Open Sans 1 Bold"/>
                  <a:ea typeface="Open Sans 1 Bold"/>
                  <a:cs typeface="Open Sans 1 Bold"/>
                  <a:sym typeface="Open Sans 1 Bold"/>
                </a:rPr>
                <a:t>Why is it unpredictable?</a:t>
              </a:r>
            </a:p>
          </p:txBody>
        </p:sp>
        <p:sp>
          <p:nvSpPr>
            <p:cNvPr name="TextBox 28" id="28"/>
            <p:cNvSpPr txBox="true"/>
            <p:nvPr/>
          </p:nvSpPr>
          <p:spPr>
            <a:xfrm rot="0">
              <a:off x="1245963" y="537055"/>
              <a:ext cx="11461964" cy="205469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482776" indent="-241388" lvl="1">
                <a:lnSpc>
                  <a:spcPts val="3130"/>
                </a:lnSpc>
                <a:buFont typeface="Arial"/>
                <a:buChar char="•"/>
              </a:pPr>
              <a:r>
                <a:rPr lang="en-US" b="true" sz="2236">
                  <a:solidFill>
                    <a:srgbClr val="EAEDF6"/>
                  </a:solidFill>
                  <a:latin typeface="Open Sans 1 Bold"/>
                  <a:ea typeface="Open Sans 1 Bold"/>
                  <a:cs typeface="Open Sans 1 Bold"/>
                  <a:sym typeface="Open Sans 1 Bold"/>
                </a:rPr>
                <a:t>Assessed by</a:t>
              </a:r>
              <a:r>
                <a:rPr lang="en-US" b="true" sz="2236">
                  <a:solidFill>
                    <a:srgbClr val="F3939C"/>
                  </a:solidFill>
                  <a:latin typeface="Open Sans 1 Bold"/>
                  <a:ea typeface="Open Sans 1 Bold"/>
                  <a:cs typeface="Open Sans 1 Bold"/>
                  <a:sym typeface="Open Sans 1 Bold"/>
                </a:rPr>
                <a:t> Physicians’ Experience </a:t>
              </a:r>
              <a:r>
                <a:rPr lang="en-US" b="true" sz="2236">
                  <a:solidFill>
                    <a:srgbClr val="EAEDF6"/>
                  </a:solidFill>
                  <a:latin typeface="Open Sans 1 Bold"/>
                  <a:ea typeface="Open Sans 1 Bold"/>
                  <a:cs typeface="Open Sans 1 Bold"/>
                  <a:sym typeface="Open Sans 1 Bold"/>
                </a:rPr>
                <a:t>and </a:t>
              </a:r>
              <a:r>
                <a:rPr lang="en-US" b="true" sz="2236">
                  <a:solidFill>
                    <a:srgbClr val="F3939C"/>
                  </a:solidFill>
                  <a:latin typeface="Open Sans 1 Bold"/>
                  <a:ea typeface="Open Sans 1 Bold"/>
                  <a:cs typeface="Open Sans 1 Bold"/>
                  <a:sym typeface="Open Sans 1 Bold"/>
                </a:rPr>
                <a:t>Generalized Clinical Guidelines</a:t>
              </a:r>
            </a:p>
            <a:p>
              <a:pPr algn="l" marL="482776" indent="-241388" lvl="1">
                <a:lnSpc>
                  <a:spcPts val="3130"/>
                </a:lnSpc>
                <a:buFont typeface="Arial"/>
                <a:buChar char="•"/>
              </a:pPr>
              <a:r>
                <a:rPr lang="en-US" b="true" sz="2236">
                  <a:solidFill>
                    <a:srgbClr val="EAEDF6"/>
                  </a:solidFill>
                  <a:latin typeface="Open Sans 1 Bold"/>
                  <a:ea typeface="Open Sans 1 Bold"/>
                  <a:cs typeface="Open Sans 1 Bold"/>
                  <a:sym typeface="Open Sans 1 Bold"/>
                </a:rPr>
                <a:t>Overlook nuanced, </a:t>
              </a:r>
              <a:r>
                <a:rPr lang="en-US" b="true" sz="2236">
                  <a:solidFill>
                    <a:srgbClr val="F3939C"/>
                  </a:solidFill>
                  <a:latin typeface="Open Sans 1 Bold"/>
                  <a:ea typeface="Open Sans 1 Bold"/>
                  <a:cs typeface="Open Sans 1 Bold"/>
                  <a:sym typeface="Open Sans 1 Bold"/>
                </a:rPr>
                <a:t>personalised factors</a:t>
              </a:r>
              <a:r>
                <a:rPr lang="en-US" b="true" sz="2236">
                  <a:solidFill>
                    <a:srgbClr val="EAEDF6"/>
                  </a:solidFill>
                  <a:latin typeface="Open Sans 1 Bold"/>
                  <a:ea typeface="Open Sans 1 Bold"/>
                  <a:cs typeface="Open Sans 1 Bold"/>
                  <a:sym typeface="Open Sans 1 Bold"/>
                </a:rPr>
                <a:t> that lead to</a:t>
              </a:r>
              <a:r>
                <a:rPr lang="en-US" b="true" sz="2236">
                  <a:solidFill>
                    <a:srgbClr val="F3939C"/>
                  </a:solidFill>
                  <a:latin typeface="Open Sans 1 Bold"/>
                  <a:ea typeface="Open Sans 1 Bold"/>
                  <a:cs typeface="Open Sans 1 Bold"/>
                  <a:sym typeface="Open Sans 1 Bold"/>
                </a:rPr>
                <a:t> recurrence</a:t>
              </a: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6793882" y="4583400"/>
            <a:ext cx="10465418" cy="1506881"/>
            <a:chOff x="0" y="0"/>
            <a:chExt cx="13953890" cy="2009175"/>
          </a:xfrm>
        </p:grpSpPr>
        <p:grpSp>
          <p:nvGrpSpPr>
            <p:cNvPr name="Group 30" id="30"/>
            <p:cNvGrpSpPr/>
            <p:nvPr/>
          </p:nvGrpSpPr>
          <p:grpSpPr>
            <a:xfrm rot="0">
              <a:off x="0" y="0"/>
              <a:ext cx="13953890" cy="2009175"/>
              <a:chOff x="0" y="0"/>
              <a:chExt cx="3521640" cy="507069"/>
            </a:xfrm>
          </p:grpSpPr>
          <p:sp>
            <p:nvSpPr>
              <p:cNvPr name="Freeform 31" id="31"/>
              <p:cNvSpPr/>
              <p:nvPr/>
            </p:nvSpPr>
            <p:spPr>
              <a:xfrm flipH="false" flipV="false" rot="0">
                <a:off x="0" y="0"/>
                <a:ext cx="3521640" cy="507069"/>
              </a:xfrm>
              <a:custGeom>
                <a:avLst/>
                <a:gdLst/>
                <a:ahLst/>
                <a:cxnLst/>
                <a:rect r="r" b="b" t="t" l="l"/>
                <a:pathLst>
                  <a:path h="507069" w="3521640">
                    <a:moveTo>
                      <a:pt x="37728" y="0"/>
                    </a:moveTo>
                    <a:lnTo>
                      <a:pt x="3483913" y="0"/>
                    </a:lnTo>
                    <a:cubicBezTo>
                      <a:pt x="3493919" y="0"/>
                      <a:pt x="3503515" y="3975"/>
                      <a:pt x="3510590" y="11050"/>
                    </a:cubicBezTo>
                    <a:cubicBezTo>
                      <a:pt x="3517666" y="18126"/>
                      <a:pt x="3521640" y="27722"/>
                      <a:pt x="3521640" y="37728"/>
                    </a:cubicBezTo>
                    <a:lnTo>
                      <a:pt x="3521640" y="469342"/>
                    </a:lnTo>
                    <a:cubicBezTo>
                      <a:pt x="3521640" y="490178"/>
                      <a:pt x="3504749" y="507069"/>
                      <a:pt x="3483913" y="507069"/>
                    </a:cubicBezTo>
                    <a:lnTo>
                      <a:pt x="37728" y="507069"/>
                    </a:lnTo>
                    <a:cubicBezTo>
                      <a:pt x="27722" y="507069"/>
                      <a:pt x="18126" y="503094"/>
                      <a:pt x="11050" y="496019"/>
                    </a:cubicBezTo>
                    <a:cubicBezTo>
                      <a:pt x="3975" y="488944"/>
                      <a:pt x="0" y="479348"/>
                      <a:pt x="0" y="469342"/>
                    </a:cubicBezTo>
                    <a:lnTo>
                      <a:pt x="0" y="37728"/>
                    </a:lnTo>
                    <a:cubicBezTo>
                      <a:pt x="0" y="16891"/>
                      <a:pt x="16891" y="0"/>
                      <a:pt x="37728" y="0"/>
                    </a:cubicBezTo>
                    <a:close/>
                  </a:path>
                </a:pathLst>
              </a:custGeom>
              <a:solidFill>
                <a:srgbClr val="4C5498">
                  <a:alpha val="29804"/>
                </a:srgbClr>
              </a:solidFill>
            </p:spPr>
          </p:sp>
          <p:sp>
            <p:nvSpPr>
              <p:cNvPr name="TextBox 32" id="32"/>
              <p:cNvSpPr txBox="true"/>
              <p:nvPr/>
            </p:nvSpPr>
            <p:spPr>
              <a:xfrm>
                <a:off x="0" y="-38100"/>
                <a:ext cx="3521640" cy="545169"/>
              </a:xfrm>
              <a:prstGeom prst="rect">
                <a:avLst/>
              </a:prstGeom>
            </p:spPr>
            <p:txBody>
              <a:bodyPr anchor="ctr" rtlCol="false" tIns="40569" lIns="40569" bIns="40569" rIns="40569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name="TextBox 33" id="33"/>
            <p:cNvSpPr txBox="true"/>
            <p:nvPr/>
          </p:nvSpPr>
          <p:spPr>
            <a:xfrm rot="0">
              <a:off x="437621" y="511934"/>
              <a:ext cx="3486210" cy="93297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06"/>
                </a:lnSpc>
              </a:pPr>
              <a:r>
                <a:rPr lang="en-US" sz="2076" b="true">
                  <a:solidFill>
                    <a:srgbClr val="FFFFFF"/>
                  </a:solidFill>
                  <a:latin typeface="Open Sans 1 Bold"/>
                  <a:ea typeface="Open Sans 1 Bold"/>
                  <a:cs typeface="Open Sans 1 Bold"/>
                  <a:sym typeface="Open Sans 1 Bold"/>
                </a:rPr>
                <a:t>CHALLENGE:</a:t>
              </a:r>
            </a:p>
            <a:p>
              <a:pPr algn="ctr">
                <a:lnSpc>
                  <a:spcPts val="2906"/>
                </a:lnSpc>
              </a:pPr>
              <a:r>
                <a:rPr lang="en-US" sz="2076" b="true">
                  <a:solidFill>
                    <a:srgbClr val="F3939C"/>
                  </a:solidFill>
                  <a:latin typeface="Open Sans 1 Bold"/>
                  <a:ea typeface="Open Sans 1 Bold"/>
                  <a:cs typeface="Open Sans 1 Bold"/>
                  <a:sym typeface="Open Sans 1 Bold"/>
                </a:rPr>
                <a:t>UNPREDICTABILITY</a:t>
              </a:r>
            </a:p>
          </p:txBody>
        </p:sp>
        <p:sp>
          <p:nvSpPr>
            <p:cNvPr name="TextBox 34" id="34"/>
            <p:cNvSpPr txBox="true"/>
            <p:nvPr/>
          </p:nvSpPr>
          <p:spPr>
            <a:xfrm rot="0">
              <a:off x="4336487" y="213777"/>
              <a:ext cx="8611472" cy="153399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482776" indent="-241388" lvl="1">
                <a:lnSpc>
                  <a:spcPts val="3130"/>
                </a:lnSpc>
                <a:buFont typeface="Arial"/>
                <a:buChar char="•"/>
              </a:pPr>
              <a:r>
                <a:rPr lang="en-US" b="true" sz="2236">
                  <a:solidFill>
                    <a:srgbClr val="EAEDF6"/>
                  </a:solidFill>
                  <a:latin typeface="Open Sans 1 Bold"/>
                  <a:ea typeface="Open Sans 1 Bold"/>
                  <a:cs typeface="Open Sans 1 Bold"/>
                  <a:sym typeface="Open Sans 1 Bold"/>
                </a:rPr>
                <a:t>30% of patients experience recurrence</a:t>
              </a:r>
            </a:p>
            <a:p>
              <a:pPr algn="just" marL="482776" indent="-241388" lvl="1">
                <a:lnSpc>
                  <a:spcPts val="3130"/>
                </a:lnSpc>
                <a:buFont typeface="Arial"/>
                <a:buChar char="•"/>
              </a:pPr>
              <a:r>
                <a:rPr lang="en-US" b="true" sz="2236">
                  <a:solidFill>
                    <a:srgbClr val="EAEDF6"/>
                  </a:solidFill>
                  <a:latin typeface="Open Sans 1 Bold"/>
                  <a:ea typeface="Open Sans 1 Bold"/>
                  <a:cs typeface="Open Sans 1 Bold"/>
                  <a:sym typeface="Open Sans 1 Bold"/>
                </a:rPr>
                <a:t>Causes Clinical Complications</a:t>
              </a:r>
            </a:p>
            <a:p>
              <a:pPr algn="just" marL="482776" indent="-241388" lvl="1">
                <a:lnSpc>
                  <a:spcPts val="3130"/>
                </a:lnSpc>
                <a:buFont typeface="Arial"/>
                <a:buChar char="•"/>
              </a:pPr>
              <a:r>
                <a:rPr lang="en-US" b="true" sz="2236">
                  <a:solidFill>
                    <a:srgbClr val="EAEDF6"/>
                  </a:solidFill>
                  <a:latin typeface="Open Sans 1 Bold"/>
                  <a:ea typeface="Open Sans 1 Bold"/>
                  <a:cs typeface="Open Sans 1 Bold"/>
                  <a:sym typeface="Open Sans 1 Bold"/>
                </a:rPr>
                <a:t>Emotional Distress and Financial Burden</a:t>
              </a:r>
            </a:p>
          </p:txBody>
        </p:sp>
      </p:grpSp>
      <p:sp>
        <p:nvSpPr>
          <p:cNvPr name="TextBox 35" id="35"/>
          <p:cNvSpPr txBox="true"/>
          <p:nvPr/>
        </p:nvSpPr>
        <p:spPr>
          <a:xfrm rot="0">
            <a:off x="15954054" y="9659123"/>
            <a:ext cx="2079677" cy="3749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13"/>
              </a:lnSpc>
            </a:pPr>
            <a:r>
              <a:rPr lang="en-US" sz="2679" i="true">
                <a:solidFill>
                  <a:srgbClr val="FFFFFF"/>
                </a:solidFill>
                <a:latin typeface="Comic Sans Italics"/>
                <a:ea typeface="Comic Sans Italics"/>
                <a:cs typeface="Comic Sans Italics"/>
                <a:sym typeface="Comic Sans Italics"/>
              </a:rPr>
              <a:t>Introduction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8628018" y="594087"/>
            <a:ext cx="10399573" cy="14342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803"/>
              </a:lnSpc>
            </a:pPr>
            <a:r>
              <a:rPr lang="en-US" sz="10289">
                <a:solidFill>
                  <a:srgbClr val="FFFFFF"/>
                </a:solidFill>
                <a:latin typeface="Norwester"/>
                <a:ea typeface="Norwester"/>
                <a:cs typeface="Norwester"/>
                <a:sym typeface="Norwester"/>
              </a:rPr>
              <a:t>What is it?</a:t>
            </a:r>
          </a:p>
        </p:txBody>
      </p:sp>
      <p:sp>
        <p:nvSpPr>
          <p:cNvPr name="Freeform 37" id="37"/>
          <p:cNvSpPr/>
          <p:nvPr/>
        </p:nvSpPr>
        <p:spPr>
          <a:xfrm flipH="false" flipV="false" rot="2043906">
            <a:off x="-1897674" y="-3896905"/>
            <a:ext cx="5168092" cy="6489613"/>
          </a:xfrm>
          <a:custGeom>
            <a:avLst/>
            <a:gdLst/>
            <a:ahLst/>
            <a:cxnLst/>
            <a:rect r="r" b="b" t="t" l="l"/>
            <a:pathLst>
              <a:path h="6489613" w="5168092">
                <a:moveTo>
                  <a:pt x="0" y="0"/>
                </a:moveTo>
                <a:lnTo>
                  <a:pt x="5168092" y="0"/>
                </a:lnTo>
                <a:lnTo>
                  <a:pt x="5168092" y="6489613"/>
                </a:lnTo>
                <a:lnTo>
                  <a:pt x="0" y="648961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8" id="38"/>
          <p:cNvSpPr/>
          <p:nvPr/>
        </p:nvSpPr>
        <p:spPr>
          <a:xfrm flipH="false" flipV="false" rot="-10719171">
            <a:off x="-3542626" y="-2603830"/>
            <a:ext cx="7085252" cy="5207660"/>
          </a:xfrm>
          <a:custGeom>
            <a:avLst/>
            <a:gdLst/>
            <a:ahLst/>
            <a:cxnLst/>
            <a:rect r="r" b="b" t="t" l="l"/>
            <a:pathLst>
              <a:path h="5207660" w="7085252">
                <a:moveTo>
                  <a:pt x="0" y="0"/>
                </a:moveTo>
                <a:lnTo>
                  <a:pt x="7085252" y="0"/>
                </a:lnTo>
                <a:lnTo>
                  <a:pt x="7085252" y="5207660"/>
                </a:lnTo>
                <a:lnTo>
                  <a:pt x="0" y="52076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1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4205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8219217">
            <a:off x="14675254" y="6873091"/>
            <a:ext cx="5168092" cy="6489613"/>
          </a:xfrm>
          <a:custGeom>
            <a:avLst/>
            <a:gdLst/>
            <a:ahLst/>
            <a:cxnLst/>
            <a:rect r="r" b="b" t="t" l="l"/>
            <a:pathLst>
              <a:path h="6489613" w="5168092">
                <a:moveTo>
                  <a:pt x="0" y="0"/>
                </a:moveTo>
                <a:lnTo>
                  <a:pt x="5168092" y="0"/>
                </a:lnTo>
                <a:lnTo>
                  <a:pt x="5168092" y="6489613"/>
                </a:lnTo>
                <a:lnTo>
                  <a:pt x="0" y="64896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483135">
            <a:off x="2247359" y="-299658"/>
            <a:ext cx="13793282" cy="12564426"/>
          </a:xfrm>
          <a:custGeom>
            <a:avLst/>
            <a:gdLst/>
            <a:ahLst/>
            <a:cxnLst/>
            <a:rect r="r" b="b" t="t" l="l"/>
            <a:pathLst>
              <a:path h="12564426" w="13793282">
                <a:moveTo>
                  <a:pt x="0" y="0"/>
                </a:moveTo>
                <a:lnTo>
                  <a:pt x="13793282" y="0"/>
                </a:lnTo>
                <a:lnTo>
                  <a:pt x="13793282" y="12564426"/>
                </a:lnTo>
                <a:lnTo>
                  <a:pt x="0" y="125644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2043906">
            <a:off x="-1472347" y="-3555329"/>
            <a:ext cx="5168092" cy="6489613"/>
          </a:xfrm>
          <a:custGeom>
            <a:avLst/>
            <a:gdLst/>
            <a:ahLst/>
            <a:cxnLst/>
            <a:rect r="r" b="b" t="t" l="l"/>
            <a:pathLst>
              <a:path h="6489613" w="5168092">
                <a:moveTo>
                  <a:pt x="0" y="0"/>
                </a:moveTo>
                <a:lnTo>
                  <a:pt x="5168092" y="0"/>
                </a:lnTo>
                <a:lnTo>
                  <a:pt x="5168092" y="6489613"/>
                </a:lnTo>
                <a:lnTo>
                  <a:pt x="0" y="64896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0719171">
            <a:off x="6010868" y="2539670"/>
            <a:ext cx="7085252" cy="5207660"/>
          </a:xfrm>
          <a:custGeom>
            <a:avLst/>
            <a:gdLst/>
            <a:ahLst/>
            <a:cxnLst/>
            <a:rect r="r" b="b" t="t" l="l"/>
            <a:pathLst>
              <a:path h="5207660" w="7085252">
                <a:moveTo>
                  <a:pt x="0" y="0"/>
                </a:moveTo>
                <a:lnTo>
                  <a:pt x="7085252" y="0"/>
                </a:lnTo>
                <a:lnTo>
                  <a:pt x="7085252" y="5207660"/>
                </a:lnTo>
                <a:lnTo>
                  <a:pt x="0" y="520766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21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741220" y="3958244"/>
            <a:ext cx="14476410" cy="5519131"/>
          </a:xfrm>
          <a:custGeom>
            <a:avLst/>
            <a:gdLst/>
            <a:ahLst/>
            <a:cxnLst/>
            <a:rect r="r" b="b" t="t" l="l"/>
            <a:pathLst>
              <a:path h="5519131" w="14476410">
                <a:moveTo>
                  <a:pt x="0" y="0"/>
                </a:moveTo>
                <a:lnTo>
                  <a:pt x="14476409" y="0"/>
                </a:lnTo>
                <a:lnTo>
                  <a:pt x="14476409" y="5519131"/>
                </a:lnTo>
                <a:lnTo>
                  <a:pt x="0" y="551913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5183766" y="9725025"/>
            <a:ext cx="2908620" cy="3749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13"/>
              </a:lnSpc>
            </a:pPr>
            <a:r>
              <a:rPr lang="en-US" sz="2679" i="true">
                <a:solidFill>
                  <a:srgbClr val="FFFFFF"/>
                </a:solidFill>
                <a:latin typeface="Comic Sans Italics"/>
                <a:ea typeface="Comic Sans Italics"/>
                <a:cs typeface="Comic Sans Italics"/>
                <a:sym typeface="Comic Sans Italics"/>
              </a:rPr>
              <a:t>Machine Learning</a:t>
            </a:r>
          </a:p>
        </p:txBody>
      </p:sp>
      <p:sp>
        <p:nvSpPr>
          <p:cNvPr name="AutoShape 8" id="8"/>
          <p:cNvSpPr/>
          <p:nvPr/>
        </p:nvSpPr>
        <p:spPr>
          <a:xfrm>
            <a:off x="1276688" y="1644384"/>
            <a:ext cx="8814730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9" id="9"/>
          <p:cNvSpPr txBox="true"/>
          <p:nvPr/>
        </p:nvSpPr>
        <p:spPr>
          <a:xfrm rot="0">
            <a:off x="275826" y="710967"/>
            <a:ext cx="11686703" cy="9048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402975" indent="-701487" lvl="1">
              <a:lnSpc>
                <a:spcPts val="6823"/>
              </a:lnSpc>
              <a:buAutoNum type="arabicPeriod" startAt="1"/>
            </a:pPr>
            <a:r>
              <a:rPr lang="en-US" sz="6498">
                <a:solidFill>
                  <a:srgbClr val="FFFFFF"/>
                </a:solidFill>
                <a:latin typeface="Norwester"/>
                <a:ea typeface="Norwester"/>
                <a:cs typeface="Norwester"/>
                <a:sym typeface="Norwester"/>
              </a:rPr>
              <a:t>Decision tree Classifier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2670693" y="2457102"/>
            <a:ext cx="8658894" cy="1230655"/>
            <a:chOff x="0" y="0"/>
            <a:chExt cx="11545192" cy="1640873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-152400"/>
              <a:ext cx="2168400" cy="179327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243"/>
                </a:lnSpc>
              </a:pPr>
              <a:r>
                <a:rPr lang="en-US" sz="3745" i="true">
                  <a:solidFill>
                    <a:srgbClr val="FFFFFF"/>
                  </a:solidFill>
                  <a:latin typeface="Times New Roman Italics"/>
                  <a:ea typeface="Times New Roman Italics"/>
                  <a:cs typeface="Times New Roman Italics"/>
                  <a:sym typeface="Times New Roman Italics"/>
                </a:rPr>
                <a:t>tpr: </a:t>
              </a:r>
            </a:p>
            <a:p>
              <a:pPr algn="l">
                <a:lnSpc>
                  <a:spcPts val="5243"/>
                </a:lnSpc>
              </a:pPr>
              <a:r>
                <a:rPr lang="en-US" sz="3745" i="true">
                  <a:solidFill>
                    <a:srgbClr val="FFFFFF"/>
                  </a:solidFill>
                  <a:latin typeface="Times New Roman Italics"/>
                  <a:ea typeface="Times New Roman Italics"/>
                  <a:cs typeface="Times New Roman Italics"/>
                  <a:sym typeface="Times New Roman Italics"/>
                </a:rPr>
                <a:t>fnr: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3276678" y="-151530"/>
              <a:ext cx="2168400" cy="179240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243"/>
                </a:lnSpc>
              </a:pPr>
              <a:r>
                <a:rPr lang="en-US" sz="3745" i="true">
                  <a:solidFill>
                    <a:srgbClr val="FFFFFF"/>
                  </a:solidFill>
                  <a:latin typeface="Times New Roman Italics"/>
                  <a:ea typeface="Times New Roman Italics"/>
                  <a:cs typeface="Times New Roman Italics"/>
                  <a:sym typeface="Times New Roman Italics"/>
                </a:rPr>
                <a:t>fpr:</a:t>
              </a:r>
            </a:p>
            <a:p>
              <a:pPr algn="l">
                <a:lnSpc>
                  <a:spcPts val="5243"/>
                </a:lnSpc>
              </a:pPr>
              <a:r>
                <a:rPr lang="en-US" sz="3745" i="true">
                  <a:solidFill>
                    <a:srgbClr val="FFFFFF"/>
                  </a:solidFill>
                  <a:latin typeface="Times New Roman Italics"/>
                  <a:ea typeface="Times New Roman Italics"/>
                  <a:cs typeface="Times New Roman Italics"/>
                  <a:sym typeface="Times New Roman Italics"/>
                </a:rPr>
                <a:t>tnr: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1211834" y="128061"/>
              <a:ext cx="6895757" cy="5480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019"/>
                </a:lnSpc>
              </a:pPr>
              <a:r>
                <a:rPr lang="en-US" sz="2875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0.9754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1201557" y="975198"/>
              <a:ext cx="6895757" cy="5480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019"/>
                </a:lnSpc>
              </a:pPr>
              <a:r>
                <a:rPr lang="en-US" sz="2875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0.0246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4649435" y="128061"/>
              <a:ext cx="6895757" cy="5480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019"/>
                </a:lnSpc>
              </a:pPr>
              <a:r>
                <a:rPr lang="en-US" sz="2875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0.02381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4649435" y="975198"/>
              <a:ext cx="6895757" cy="5480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019"/>
                </a:lnSpc>
              </a:pPr>
              <a:r>
                <a:rPr lang="en-US" sz="2875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0.9762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0091417" y="2457102"/>
            <a:ext cx="8829095" cy="1282087"/>
            <a:chOff x="0" y="0"/>
            <a:chExt cx="11772127" cy="1709449"/>
          </a:xfrm>
        </p:grpSpPr>
        <p:sp>
          <p:nvSpPr>
            <p:cNvPr name="TextBox 18" id="18"/>
            <p:cNvSpPr txBox="true"/>
            <p:nvPr/>
          </p:nvSpPr>
          <p:spPr>
            <a:xfrm rot="0">
              <a:off x="0" y="-152400"/>
              <a:ext cx="2259023" cy="186184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462"/>
                </a:lnSpc>
              </a:pPr>
              <a:r>
                <a:rPr lang="en-US" sz="3901" i="true">
                  <a:solidFill>
                    <a:srgbClr val="FFFFFF"/>
                  </a:solidFill>
                  <a:latin typeface="Times New Roman Italics"/>
                  <a:ea typeface="Times New Roman Italics"/>
                  <a:cs typeface="Times New Roman Italics"/>
                  <a:sym typeface="Times New Roman Italics"/>
                </a:rPr>
                <a:t>tpr: </a:t>
              </a:r>
            </a:p>
            <a:p>
              <a:pPr algn="l">
                <a:lnSpc>
                  <a:spcPts val="5462"/>
                </a:lnSpc>
              </a:pPr>
              <a:r>
                <a:rPr lang="en-US" sz="3901" i="true">
                  <a:solidFill>
                    <a:srgbClr val="FFFFFF"/>
                  </a:solidFill>
                  <a:latin typeface="Times New Roman Italics"/>
                  <a:ea typeface="Times New Roman Italics"/>
                  <a:cs typeface="Times New Roman Italics"/>
                  <a:sym typeface="Times New Roman Italics"/>
                </a:rPr>
                <a:t>fnr: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3413618" y="-151494"/>
              <a:ext cx="2259023" cy="186094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462"/>
                </a:lnSpc>
              </a:pPr>
              <a:r>
                <a:rPr lang="en-US" sz="3901" i="true">
                  <a:solidFill>
                    <a:srgbClr val="FFFFFF"/>
                  </a:solidFill>
                  <a:latin typeface="Times New Roman Italics"/>
                  <a:ea typeface="Times New Roman Italics"/>
                  <a:cs typeface="Times New Roman Italics"/>
                  <a:sym typeface="Times New Roman Italics"/>
                </a:rPr>
                <a:t>fpr:</a:t>
              </a:r>
            </a:p>
            <a:p>
              <a:pPr algn="l">
                <a:lnSpc>
                  <a:spcPts val="5462"/>
                </a:lnSpc>
              </a:pPr>
              <a:r>
                <a:rPr lang="en-US" sz="3901" i="true">
                  <a:solidFill>
                    <a:srgbClr val="FFFFFF"/>
                  </a:solidFill>
                  <a:latin typeface="Times New Roman Italics"/>
                  <a:ea typeface="Times New Roman Italics"/>
                  <a:cs typeface="Times New Roman Italics"/>
                  <a:sym typeface="Times New Roman Italics"/>
                </a:rPr>
                <a:t>tnr: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1304071" y="132219"/>
              <a:ext cx="7183948" cy="5721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145"/>
                </a:lnSpc>
              </a:pPr>
              <a:r>
                <a:rPr lang="en-US" sz="2995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0.960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1304071" y="1014760"/>
              <a:ext cx="7183948" cy="5721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145"/>
                </a:lnSpc>
              </a:pPr>
              <a:r>
                <a:rPr lang="en-US" sz="2995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0.04</a:t>
              </a: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4588179" y="28575"/>
              <a:ext cx="7183948" cy="5721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145"/>
                </a:lnSpc>
              </a:pPr>
              <a:r>
                <a:rPr lang="en-US" sz="2995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0.14286</a:t>
              </a:r>
            </a:p>
          </p:txBody>
        </p:sp>
        <p:sp>
          <p:nvSpPr>
            <p:cNvPr name="TextBox 23" id="23"/>
            <p:cNvSpPr txBox="true"/>
            <p:nvPr/>
          </p:nvSpPr>
          <p:spPr>
            <a:xfrm rot="0">
              <a:off x="4588179" y="1014760"/>
              <a:ext cx="7183948" cy="5721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145"/>
                </a:lnSpc>
              </a:pPr>
              <a:r>
                <a:rPr lang="en-US" sz="2995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0.8571</a:t>
              </a:r>
            </a:p>
          </p:txBody>
        </p:sp>
      </p:grpSp>
      <p:sp>
        <p:nvSpPr>
          <p:cNvPr name="TextBox 24" id="24"/>
          <p:cNvSpPr txBox="true"/>
          <p:nvPr/>
        </p:nvSpPr>
        <p:spPr>
          <a:xfrm rot="0">
            <a:off x="3692999" y="1985922"/>
            <a:ext cx="11720990" cy="4426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95"/>
              </a:lnSpc>
            </a:pPr>
            <a:r>
              <a:rPr lang="en-US" sz="3233" spc="-64" b="true">
                <a:solidFill>
                  <a:srgbClr val="FFDE59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Train Dataset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1077863" y="1966872"/>
            <a:ext cx="11720990" cy="4616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95"/>
              </a:lnSpc>
            </a:pPr>
            <a:r>
              <a:rPr lang="en-US" sz="3233" b="true">
                <a:solidFill>
                  <a:srgbClr val="FFDE59"/>
                </a:solidFill>
                <a:latin typeface="Arimo Bold"/>
                <a:ea typeface="Arimo Bold"/>
                <a:cs typeface="Arimo Bold"/>
                <a:sym typeface="Arimo Bold"/>
              </a:rPr>
              <a:t>Test Dataset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5178655" y="1211539"/>
            <a:ext cx="2771874" cy="10336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96"/>
              </a:lnSpc>
              <a:spcBef>
                <a:spcPct val="0"/>
              </a:spcBef>
            </a:pPr>
            <a:r>
              <a:rPr lang="en-US" b="true" sz="6112" spc="-30">
                <a:solidFill>
                  <a:srgbClr val="F3939C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X3_test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4205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483135">
            <a:off x="2247359" y="769385"/>
            <a:ext cx="13793282" cy="12564426"/>
          </a:xfrm>
          <a:custGeom>
            <a:avLst/>
            <a:gdLst/>
            <a:ahLst/>
            <a:cxnLst/>
            <a:rect r="r" b="b" t="t" l="l"/>
            <a:pathLst>
              <a:path h="12564426" w="13793282">
                <a:moveTo>
                  <a:pt x="0" y="0"/>
                </a:moveTo>
                <a:lnTo>
                  <a:pt x="13793282" y="0"/>
                </a:lnTo>
                <a:lnTo>
                  <a:pt x="13793282" y="12564425"/>
                </a:lnTo>
                <a:lnTo>
                  <a:pt x="0" y="125644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2043906">
            <a:off x="-1472347" y="-3555329"/>
            <a:ext cx="5168092" cy="6489613"/>
          </a:xfrm>
          <a:custGeom>
            <a:avLst/>
            <a:gdLst/>
            <a:ahLst/>
            <a:cxnLst/>
            <a:rect r="r" b="b" t="t" l="l"/>
            <a:pathLst>
              <a:path h="6489613" w="5168092">
                <a:moveTo>
                  <a:pt x="0" y="0"/>
                </a:moveTo>
                <a:lnTo>
                  <a:pt x="5168092" y="0"/>
                </a:lnTo>
                <a:lnTo>
                  <a:pt x="5168092" y="6489613"/>
                </a:lnTo>
                <a:lnTo>
                  <a:pt x="0" y="648961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>
            <a:off x="1111699" y="1780706"/>
            <a:ext cx="7971747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645207" y="4899504"/>
            <a:ext cx="10563829" cy="3958949"/>
          </a:xfrm>
          <a:custGeom>
            <a:avLst/>
            <a:gdLst/>
            <a:ahLst/>
            <a:cxnLst/>
            <a:rect r="r" b="b" t="t" l="l"/>
            <a:pathLst>
              <a:path h="3958949" w="10563829">
                <a:moveTo>
                  <a:pt x="0" y="0"/>
                </a:moveTo>
                <a:lnTo>
                  <a:pt x="10563829" y="0"/>
                </a:lnTo>
                <a:lnTo>
                  <a:pt x="10563829" y="3958949"/>
                </a:lnTo>
                <a:lnTo>
                  <a:pt x="0" y="395894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5198619" y="9742994"/>
            <a:ext cx="2912916" cy="3749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13"/>
              </a:lnSpc>
            </a:pPr>
            <a:r>
              <a:rPr lang="en-US" sz="2679" i="true">
                <a:solidFill>
                  <a:srgbClr val="FFFFFF"/>
                </a:solidFill>
                <a:latin typeface="Comic Sans Italics"/>
                <a:ea typeface="Comic Sans Italics"/>
                <a:cs typeface="Comic Sans Italics"/>
                <a:sym typeface="Comic Sans Italics"/>
              </a:rPr>
              <a:t>Machine Learning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75826" y="710967"/>
            <a:ext cx="11686703" cy="9048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23"/>
              </a:lnSpc>
            </a:pPr>
            <a:r>
              <a:rPr lang="en-US" sz="6498">
                <a:solidFill>
                  <a:srgbClr val="FFFFFF"/>
                </a:solidFill>
                <a:latin typeface="Norwester"/>
                <a:ea typeface="Norwester"/>
                <a:cs typeface="Norwester"/>
                <a:sym typeface="Norwester"/>
              </a:rPr>
              <a:t>    2. Random Forest Tree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688858" y="2990698"/>
            <a:ext cx="3066951" cy="1143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309"/>
              </a:lnSpc>
              <a:spcBef>
                <a:spcPct val="0"/>
              </a:spcBef>
            </a:pPr>
            <a:r>
              <a:rPr lang="en-US" b="true" sz="6697">
                <a:solidFill>
                  <a:srgbClr val="F3939C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X4_test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709345" y="2604319"/>
            <a:ext cx="13708939" cy="5102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71"/>
              </a:lnSpc>
            </a:pPr>
            <a:r>
              <a:rPr lang="en-US" sz="3782" b="true">
                <a:solidFill>
                  <a:srgbClr val="FFDE59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Accuracy Range: </a:t>
            </a:r>
            <a:r>
              <a:rPr lang="en-US" sz="3782" b="true">
                <a:solidFill>
                  <a:srgbClr val="FFF9F2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0.6145 - 0.947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11675673" y="1028700"/>
            <a:ext cx="5891473" cy="8386092"/>
            <a:chOff x="0" y="0"/>
            <a:chExt cx="7855298" cy="11181456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7855298" cy="11092258"/>
            </a:xfrm>
            <a:custGeom>
              <a:avLst/>
              <a:gdLst/>
              <a:ahLst/>
              <a:cxnLst/>
              <a:rect r="r" b="b" t="t" l="l"/>
              <a:pathLst>
                <a:path h="11092258" w="7855298">
                  <a:moveTo>
                    <a:pt x="0" y="0"/>
                  </a:moveTo>
                  <a:lnTo>
                    <a:pt x="7855298" y="0"/>
                  </a:lnTo>
                  <a:lnTo>
                    <a:pt x="7855298" y="11092258"/>
                  </a:lnTo>
                  <a:lnTo>
                    <a:pt x="0" y="110922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  <p:grpSp>
          <p:nvGrpSpPr>
            <p:cNvPr name="Group 12" id="12"/>
            <p:cNvGrpSpPr/>
            <p:nvPr/>
          </p:nvGrpSpPr>
          <p:grpSpPr>
            <a:xfrm rot="0">
              <a:off x="581372" y="10356227"/>
              <a:ext cx="7143351" cy="825229"/>
              <a:chOff x="0" y="0"/>
              <a:chExt cx="1411032" cy="163008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1411032" cy="163008"/>
              </a:xfrm>
              <a:custGeom>
                <a:avLst/>
                <a:gdLst/>
                <a:ahLst/>
                <a:cxnLst/>
                <a:rect r="r" b="b" t="t" l="l"/>
                <a:pathLst>
                  <a:path h="163008" w="1411032">
                    <a:moveTo>
                      <a:pt x="0" y="0"/>
                    </a:moveTo>
                    <a:lnTo>
                      <a:pt x="1411032" y="0"/>
                    </a:lnTo>
                    <a:lnTo>
                      <a:pt x="1411032" y="163008"/>
                    </a:lnTo>
                    <a:lnTo>
                      <a:pt x="0" y="163008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47625" cap="sq">
                <a:solidFill>
                  <a:srgbClr val="F81919"/>
                </a:solidFill>
                <a:prstDash val="solid"/>
                <a:miter/>
              </a:ln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38100"/>
                <a:ext cx="1411032" cy="20110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5" id="15"/>
            <p:cNvGrpSpPr/>
            <p:nvPr/>
          </p:nvGrpSpPr>
          <p:grpSpPr>
            <a:xfrm rot="0">
              <a:off x="581372" y="7068693"/>
              <a:ext cx="7143351" cy="825229"/>
              <a:chOff x="0" y="0"/>
              <a:chExt cx="1411032" cy="163008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1411032" cy="163008"/>
              </a:xfrm>
              <a:custGeom>
                <a:avLst/>
                <a:gdLst/>
                <a:ahLst/>
                <a:cxnLst/>
                <a:rect r="r" b="b" t="t" l="l"/>
                <a:pathLst>
                  <a:path h="163008" w="1411032">
                    <a:moveTo>
                      <a:pt x="0" y="0"/>
                    </a:moveTo>
                    <a:lnTo>
                      <a:pt x="1411032" y="0"/>
                    </a:lnTo>
                    <a:lnTo>
                      <a:pt x="1411032" y="163008"/>
                    </a:lnTo>
                    <a:lnTo>
                      <a:pt x="0" y="163008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47625" cap="sq">
                <a:solidFill>
                  <a:srgbClr val="F81919"/>
                </a:solidFill>
                <a:prstDash val="solid"/>
                <a:miter/>
              </a:ln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38100"/>
                <a:ext cx="1411032" cy="20110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8" id="18"/>
            <p:cNvGrpSpPr/>
            <p:nvPr/>
          </p:nvGrpSpPr>
          <p:grpSpPr>
            <a:xfrm rot="0">
              <a:off x="581372" y="5161072"/>
              <a:ext cx="7143351" cy="825229"/>
              <a:chOff x="0" y="0"/>
              <a:chExt cx="1411032" cy="163008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1411032" cy="163008"/>
              </a:xfrm>
              <a:custGeom>
                <a:avLst/>
                <a:gdLst/>
                <a:ahLst/>
                <a:cxnLst/>
                <a:rect r="r" b="b" t="t" l="l"/>
                <a:pathLst>
                  <a:path h="163008" w="1411032">
                    <a:moveTo>
                      <a:pt x="0" y="0"/>
                    </a:moveTo>
                    <a:lnTo>
                      <a:pt x="1411032" y="0"/>
                    </a:lnTo>
                    <a:lnTo>
                      <a:pt x="1411032" y="163008"/>
                    </a:lnTo>
                    <a:lnTo>
                      <a:pt x="0" y="163008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47625" cap="sq">
                <a:solidFill>
                  <a:srgbClr val="F81919"/>
                </a:solidFill>
                <a:prstDash val="solid"/>
                <a:miter/>
              </a:ln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0" y="-38100"/>
                <a:ext cx="1411032" cy="20110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</p:grpSp>
      <p:sp>
        <p:nvSpPr>
          <p:cNvPr name="Freeform 21" id="21"/>
          <p:cNvSpPr/>
          <p:nvPr/>
        </p:nvSpPr>
        <p:spPr>
          <a:xfrm flipH="false" flipV="false" rot="-8219217">
            <a:off x="14675254" y="6873091"/>
            <a:ext cx="5168092" cy="6489613"/>
          </a:xfrm>
          <a:custGeom>
            <a:avLst/>
            <a:gdLst/>
            <a:ahLst/>
            <a:cxnLst/>
            <a:rect r="r" b="b" t="t" l="l"/>
            <a:pathLst>
              <a:path h="6489613" w="5168092">
                <a:moveTo>
                  <a:pt x="0" y="0"/>
                </a:moveTo>
                <a:lnTo>
                  <a:pt x="5168092" y="0"/>
                </a:lnTo>
                <a:lnTo>
                  <a:pt x="5168092" y="6489613"/>
                </a:lnTo>
                <a:lnTo>
                  <a:pt x="0" y="648961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4205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8219217">
            <a:off x="14675254" y="6873091"/>
            <a:ext cx="5168092" cy="6489613"/>
          </a:xfrm>
          <a:custGeom>
            <a:avLst/>
            <a:gdLst/>
            <a:ahLst/>
            <a:cxnLst/>
            <a:rect r="r" b="b" t="t" l="l"/>
            <a:pathLst>
              <a:path h="6489613" w="5168092">
                <a:moveTo>
                  <a:pt x="0" y="0"/>
                </a:moveTo>
                <a:lnTo>
                  <a:pt x="5168092" y="0"/>
                </a:lnTo>
                <a:lnTo>
                  <a:pt x="5168092" y="6489613"/>
                </a:lnTo>
                <a:lnTo>
                  <a:pt x="0" y="64896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483135">
            <a:off x="2521338" y="-299658"/>
            <a:ext cx="13793282" cy="12564426"/>
          </a:xfrm>
          <a:custGeom>
            <a:avLst/>
            <a:gdLst/>
            <a:ahLst/>
            <a:cxnLst/>
            <a:rect r="r" b="b" t="t" l="l"/>
            <a:pathLst>
              <a:path h="12564426" w="13793282">
                <a:moveTo>
                  <a:pt x="0" y="0"/>
                </a:moveTo>
                <a:lnTo>
                  <a:pt x="13793282" y="0"/>
                </a:lnTo>
                <a:lnTo>
                  <a:pt x="13793282" y="12564426"/>
                </a:lnTo>
                <a:lnTo>
                  <a:pt x="0" y="125644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2043906">
            <a:off x="-1472347" y="-3555329"/>
            <a:ext cx="5168092" cy="6489613"/>
          </a:xfrm>
          <a:custGeom>
            <a:avLst/>
            <a:gdLst/>
            <a:ahLst/>
            <a:cxnLst/>
            <a:rect r="r" b="b" t="t" l="l"/>
            <a:pathLst>
              <a:path h="6489613" w="5168092">
                <a:moveTo>
                  <a:pt x="0" y="0"/>
                </a:moveTo>
                <a:lnTo>
                  <a:pt x="5168092" y="0"/>
                </a:lnTo>
                <a:lnTo>
                  <a:pt x="5168092" y="6489613"/>
                </a:lnTo>
                <a:lnTo>
                  <a:pt x="0" y="64896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5" id="5"/>
          <p:cNvSpPr/>
          <p:nvPr/>
        </p:nvSpPr>
        <p:spPr>
          <a:xfrm>
            <a:off x="1111699" y="1780706"/>
            <a:ext cx="7971747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4516479" y="1661775"/>
            <a:ext cx="2978103" cy="2999204"/>
          </a:xfrm>
          <a:custGeom>
            <a:avLst/>
            <a:gdLst/>
            <a:ahLst/>
            <a:cxnLst/>
            <a:rect r="r" b="b" t="t" l="l"/>
            <a:pathLst>
              <a:path h="2999204" w="2978103">
                <a:moveTo>
                  <a:pt x="0" y="0"/>
                </a:moveTo>
                <a:lnTo>
                  <a:pt x="2978103" y="0"/>
                </a:lnTo>
                <a:lnTo>
                  <a:pt x="2978103" y="2999204"/>
                </a:lnTo>
                <a:lnTo>
                  <a:pt x="0" y="299920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3938" t="-3471" r="-125467" b="-4469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878320" y="5359656"/>
            <a:ext cx="8171982" cy="2604193"/>
          </a:xfrm>
          <a:custGeom>
            <a:avLst/>
            <a:gdLst/>
            <a:ahLst/>
            <a:cxnLst/>
            <a:rect r="r" b="b" t="t" l="l"/>
            <a:pathLst>
              <a:path h="2604193" w="8171982">
                <a:moveTo>
                  <a:pt x="0" y="0"/>
                </a:moveTo>
                <a:lnTo>
                  <a:pt x="8171982" y="0"/>
                </a:lnTo>
                <a:lnTo>
                  <a:pt x="8171982" y="2604192"/>
                </a:lnTo>
                <a:lnTo>
                  <a:pt x="0" y="260419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-1975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281245" y="4831072"/>
            <a:ext cx="7862755" cy="4646303"/>
          </a:xfrm>
          <a:custGeom>
            <a:avLst/>
            <a:gdLst/>
            <a:ahLst/>
            <a:cxnLst/>
            <a:rect r="r" b="b" t="t" l="l"/>
            <a:pathLst>
              <a:path h="4646303" w="7862755">
                <a:moveTo>
                  <a:pt x="0" y="0"/>
                </a:moveTo>
                <a:lnTo>
                  <a:pt x="7862755" y="0"/>
                </a:lnTo>
                <a:lnTo>
                  <a:pt x="7862755" y="4646303"/>
                </a:lnTo>
                <a:lnTo>
                  <a:pt x="0" y="464630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487" t="0" r="-487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5280518" y="9742994"/>
            <a:ext cx="2769784" cy="3749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13"/>
              </a:lnSpc>
            </a:pPr>
            <a:r>
              <a:rPr lang="en-US" sz="2679" i="true">
                <a:solidFill>
                  <a:srgbClr val="FFFFFF"/>
                </a:solidFill>
                <a:latin typeface="Comic Sans Italics"/>
                <a:ea typeface="Comic Sans Italics"/>
                <a:cs typeface="Comic Sans Italics"/>
                <a:sym typeface="Comic Sans Italics"/>
              </a:rPr>
              <a:t>Machine Learning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75826" y="710967"/>
            <a:ext cx="11686703" cy="9048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23"/>
              </a:lnSpc>
            </a:pPr>
            <a:r>
              <a:rPr lang="en-US" sz="6498">
                <a:solidFill>
                  <a:srgbClr val="FFFFFF"/>
                </a:solidFill>
                <a:latin typeface="Norwester"/>
                <a:ea typeface="Norwester"/>
                <a:cs typeface="Norwester"/>
                <a:sym typeface="Norwester"/>
              </a:rPr>
              <a:t>    2. Random Forest Tree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309910" y="1172913"/>
            <a:ext cx="6390918" cy="4888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31"/>
              </a:lnSpc>
            </a:pPr>
            <a:r>
              <a:rPr lang="en-US" sz="3553">
                <a:solidFill>
                  <a:srgbClr val="FFFFFF"/>
                </a:solidFill>
                <a:latin typeface="Noto Serif Ethiopic Condensed"/>
                <a:ea typeface="Noto Serif Ethiopic Condensed"/>
                <a:cs typeface="Noto Serif Ethiopic Condensed"/>
                <a:sym typeface="Noto Serif Ethiopic Condensed"/>
              </a:rPr>
              <a:t>(with hyperparameters)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709345" y="2209312"/>
            <a:ext cx="13708939" cy="5337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71"/>
              </a:lnSpc>
            </a:pPr>
            <a:r>
              <a:rPr lang="en-US" sz="3782" b="true">
                <a:solidFill>
                  <a:srgbClr val="FFDE59"/>
                </a:solidFill>
                <a:latin typeface="Arimo Bold"/>
                <a:ea typeface="Arimo Bold"/>
                <a:cs typeface="Arimo Bold"/>
                <a:sym typeface="Arimo Bold"/>
              </a:rPr>
              <a:t>Accuracy Range: </a:t>
            </a:r>
            <a:r>
              <a:rPr lang="en-US" sz="3782" b="true">
                <a:solidFill>
                  <a:srgbClr val="FFF9F2"/>
                </a:solidFill>
                <a:latin typeface="Arimo Bold"/>
                <a:ea typeface="Arimo Bold"/>
                <a:cs typeface="Arimo Bold"/>
                <a:sym typeface="Arimo Bold"/>
              </a:rPr>
              <a:t>0.66 - 0.96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709345" y="3008977"/>
            <a:ext cx="3025976" cy="11623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309"/>
              </a:lnSpc>
              <a:spcBef>
                <a:spcPct val="0"/>
              </a:spcBef>
            </a:pPr>
            <a:r>
              <a:rPr lang="en-US" b="true" sz="6697">
                <a:solidFill>
                  <a:srgbClr val="F3939C"/>
                </a:solidFill>
                <a:latin typeface="Arimo Bold"/>
                <a:ea typeface="Arimo Bold"/>
                <a:cs typeface="Arimo Bold"/>
                <a:sym typeface="Arimo Bold"/>
              </a:rPr>
              <a:t>X3_test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4205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8219217">
            <a:off x="14675254" y="6873091"/>
            <a:ext cx="5168092" cy="6489613"/>
          </a:xfrm>
          <a:custGeom>
            <a:avLst/>
            <a:gdLst/>
            <a:ahLst/>
            <a:cxnLst/>
            <a:rect r="r" b="b" t="t" l="l"/>
            <a:pathLst>
              <a:path h="6489613" w="5168092">
                <a:moveTo>
                  <a:pt x="0" y="0"/>
                </a:moveTo>
                <a:lnTo>
                  <a:pt x="5168092" y="0"/>
                </a:lnTo>
                <a:lnTo>
                  <a:pt x="5168092" y="6489613"/>
                </a:lnTo>
                <a:lnTo>
                  <a:pt x="0" y="64896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483135">
            <a:off x="2247359" y="-299658"/>
            <a:ext cx="13793282" cy="12564426"/>
          </a:xfrm>
          <a:custGeom>
            <a:avLst/>
            <a:gdLst/>
            <a:ahLst/>
            <a:cxnLst/>
            <a:rect r="r" b="b" t="t" l="l"/>
            <a:pathLst>
              <a:path h="12564426" w="13793282">
                <a:moveTo>
                  <a:pt x="0" y="0"/>
                </a:moveTo>
                <a:lnTo>
                  <a:pt x="13793282" y="0"/>
                </a:lnTo>
                <a:lnTo>
                  <a:pt x="13793282" y="12564426"/>
                </a:lnTo>
                <a:lnTo>
                  <a:pt x="0" y="125644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2043906">
            <a:off x="-1472347" y="-3555329"/>
            <a:ext cx="5168092" cy="6489613"/>
          </a:xfrm>
          <a:custGeom>
            <a:avLst/>
            <a:gdLst/>
            <a:ahLst/>
            <a:cxnLst/>
            <a:rect r="r" b="b" t="t" l="l"/>
            <a:pathLst>
              <a:path h="6489613" w="5168092">
                <a:moveTo>
                  <a:pt x="0" y="0"/>
                </a:moveTo>
                <a:lnTo>
                  <a:pt x="5168092" y="0"/>
                </a:lnTo>
                <a:lnTo>
                  <a:pt x="5168092" y="6489613"/>
                </a:lnTo>
                <a:lnTo>
                  <a:pt x="0" y="64896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0719171">
            <a:off x="14571937" y="6341691"/>
            <a:ext cx="7085252" cy="5207660"/>
          </a:xfrm>
          <a:custGeom>
            <a:avLst/>
            <a:gdLst/>
            <a:ahLst/>
            <a:cxnLst/>
            <a:rect r="r" b="b" t="t" l="l"/>
            <a:pathLst>
              <a:path h="5207660" w="7085252">
                <a:moveTo>
                  <a:pt x="0" y="0"/>
                </a:moveTo>
                <a:lnTo>
                  <a:pt x="7085252" y="0"/>
                </a:lnTo>
                <a:lnTo>
                  <a:pt x="7085252" y="5207660"/>
                </a:lnTo>
                <a:lnTo>
                  <a:pt x="0" y="520766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21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6" id="6"/>
          <p:cNvSpPr/>
          <p:nvPr/>
        </p:nvSpPr>
        <p:spPr>
          <a:xfrm>
            <a:off x="1111699" y="1780706"/>
            <a:ext cx="7971747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837111" y="2399952"/>
            <a:ext cx="6686250" cy="5501345"/>
          </a:xfrm>
          <a:custGeom>
            <a:avLst/>
            <a:gdLst/>
            <a:ahLst/>
            <a:cxnLst/>
            <a:rect r="r" b="b" t="t" l="l"/>
            <a:pathLst>
              <a:path h="5501345" w="6686250">
                <a:moveTo>
                  <a:pt x="0" y="0"/>
                </a:moveTo>
                <a:lnTo>
                  <a:pt x="6686249" y="0"/>
                </a:lnTo>
                <a:lnTo>
                  <a:pt x="6686249" y="5501345"/>
                </a:lnTo>
                <a:lnTo>
                  <a:pt x="0" y="550134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8836635" y="2392828"/>
            <a:ext cx="8226310" cy="5501345"/>
          </a:xfrm>
          <a:custGeom>
            <a:avLst/>
            <a:gdLst/>
            <a:ahLst/>
            <a:cxnLst/>
            <a:rect r="r" b="b" t="t" l="l"/>
            <a:pathLst>
              <a:path h="5501345" w="8226310">
                <a:moveTo>
                  <a:pt x="0" y="0"/>
                </a:moveTo>
                <a:lnTo>
                  <a:pt x="8226310" y="0"/>
                </a:lnTo>
                <a:lnTo>
                  <a:pt x="8226310" y="5501344"/>
                </a:lnTo>
                <a:lnTo>
                  <a:pt x="0" y="550134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5304279" y="9742994"/>
            <a:ext cx="2810284" cy="3749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13"/>
              </a:lnSpc>
            </a:pPr>
            <a:r>
              <a:rPr lang="en-US" sz="2679" i="true">
                <a:solidFill>
                  <a:srgbClr val="FFFFFF"/>
                </a:solidFill>
                <a:latin typeface="Comic Sans Italics"/>
                <a:ea typeface="Comic Sans Italics"/>
                <a:cs typeface="Comic Sans Italics"/>
                <a:sym typeface="Comic Sans Italics"/>
              </a:rPr>
              <a:t>Machine Learning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75826" y="710967"/>
            <a:ext cx="11686703" cy="9048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23"/>
              </a:lnSpc>
            </a:pPr>
            <a:r>
              <a:rPr lang="en-US" sz="6498">
                <a:solidFill>
                  <a:srgbClr val="FFFFFF"/>
                </a:solidFill>
                <a:latin typeface="Norwester"/>
                <a:ea typeface="Norwester"/>
                <a:cs typeface="Norwester"/>
                <a:sym typeface="Norwester"/>
              </a:rPr>
              <a:t>    3. K-Clustering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790710" y="8072747"/>
            <a:ext cx="11720990" cy="4616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95"/>
              </a:lnSpc>
            </a:pPr>
            <a:r>
              <a:rPr lang="en-US" sz="3233" b="true">
                <a:solidFill>
                  <a:srgbClr val="FFDE59"/>
                </a:solidFill>
                <a:latin typeface="Arimo Bold"/>
                <a:ea typeface="Arimo Bold"/>
                <a:cs typeface="Arimo Bold"/>
                <a:sym typeface="Arimo Bold"/>
              </a:rPr>
              <a:t>KMeans Inertia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398805" y="8072747"/>
            <a:ext cx="11720990" cy="4616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95"/>
              </a:lnSpc>
            </a:pPr>
            <a:r>
              <a:rPr lang="en-US" sz="3233" b="true">
                <a:solidFill>
                  <a:srgbClr val="FFDE59"/>
                </a:solidFill>
                <a:latin typeface="Arimo Bold"/>
                <a:ea typeface="Arimo Bold"/>
                <a:cs typeface="Arimo Bold"/>
                <a:sym typeface="Arimo Bold"/>
              </a:rPr>
              <a:t>Key advantages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874396" y="8724903"/>
            <a:ext cx="6390918" cy="4888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31"/>
              </a:lnSpc>
            </a:pPr>
            <a:r>
              <a:rPr lang="en-US" sz="3553">
                <a:solidFill>
                  <a:srgbClr val="FFFFFF"/>
                </a:solidFill>
                <a:latin typeface="Noto Serif Ethiopic Condensed"/>
                <a:ea typeface="Noto Serif Ethiopic Condensed"/>
                <a:cs typeface="Noto Serif Ethiopic Condensed"/>
                <a:sym typeface="Noto Serif Ethiopic Condensed"/>
              </a:rPr>
              <a:t>Optimal n of clusters = 3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461715" y="8724903"/>
            <a:ext cx="6390918" cy="4888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31"/>
              </a:lnSpc>
            </a:pPr>
            <a:r>
              <a:rPr lang="en-US" sz="3553">
                <a:solidFill>
                  <a:srgbClr val="FFFFFF"/>
                </a:solidFill>
                <a:latin typeface="Noto Serif Ethiopic Condensed"/>
                <a:ea typeface="Noto Serif Ethiopic Condensed"/>
                <a:cs typeface="Noto Serif Ethiopic Condensed"/>
                <a:sym typeface="Noto Serif Ethiopic Condensed"/>
              </a:rPr>
              <a:t>Min overlapping &amp; density 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4205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8219217">
            <a:off x="14675254" y="6873091"/>
            <a:ext cx="5168092" cy="6489613"/>
          </a:xfrm>
          <a:custGeom>
            <a:avLst/>
            <a:gdLst/>
            <a:ahLst/>
            <a:cxnLst/>
            <a:rect r="r" b="b" t="t" l="l"/>
            <a:pathLst>
              <a:path h="6489613" w="5168092">
                <a:moveTo>
                  <a:pt x="0" y="0"/>
                </a:moveTo>
                <a:lnTo>
                  <a:pt x="5168092" y="0"/>
                </a:lnTo>
                <a:lnTo>
                  <a:pt x="5168092" y="6489613"/>
                </a:lnTo>
                <a:lnTo>
                  <a:pt x="0" y="64896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483135">
            <a:off x="2979896" y="-1138713"/>
            <a:ext cx="13793282" cy="12564426"/>
          </a:xfrm>
          <a:custGeom>
            <a:avLst/>
            <a:gdLst/>
            <a:ahLst/>
            <a:cxnLst/>
            <a:rect r="r" b="b" t="t" l="l"/>
            <a:pathLst>
              <a:path h="12564426" w="13793282">
                <a:moveTo>
                  <a:pt x="0" y="0"/>
                </a:moveTo>
                <a:lnTo>
                  <a:pt x="13793281" y="0"/>
                </a:lnTo>
                <a:lnTo>
                  <a:pt x="13793281" y="12564426"/>
                </a:lnTo>
                <a:lnTo>
                  <a:pt x="0" y="125644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2043906">
            <a:off x="-1472347" y="-3555329"/>
            <a:ext cx="5168092" cy="6489613"/>
          </a:xfrm>
          <a:custGeom>
            <a:avLst/>
            <a:gdLst/>
            <a:ahLst/>
            <a:cxnLst/>
            <a:rect r="r" b="b" t="t" l="l"/>
            <a:pathLst>
              <a:path h="6489613" w="5168092">
                <a:moveTo>
                  <a:pt x="0" y="0"/>
                </a:moveTo>
                <a:lnTo>
                  <a:pt x="5168092" y="0"/>
                </a:lnTo>
                <a:lnTo>
                  <a:pt x="5168092" y="6489613"/>
                </a:lnTo>
                <a:lnTo>
                  <a:pt x="0" y="64896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0719171">
            <a:off x="-4803318" y="-2603830"/>
            <a:ext cx="7085252" cy="5207660"/>
          </a:xfrm>
          <a:custGeom>
            <a:avLst/>
            <a:gdLst/>
            <a:ahLst/>
            <a:cxnLst/>
            <a:rect r="r" b="b" t="t" l="l"/>
            <a:pathLst>
              <a:path h="5207660" w="7085252">
                <a:moveTo>
                  <a:pt x="0" y="0"/>
                </a:moveTo>
                <a:lnTo>
                  <a:pt x="7085253" y="0"/>
                </a:lnTo>
                <a:lnTo>
                  <a:pt x="7085253" y="5207660"/>
                </a:lnTo>
                <a:lnTo>
                  <a:pt x="0" y="520766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21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6" id="6"/>
          <p:cNvSpPr/>
          <p:nvPr/>
        </p:nvSpPr>
        <p:spPr>
          <a:xfrm>
            <a:off x="1111699" y="1780706"/>
            <a:ext cx="7971747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643151" y="2992089"/>
            <a:ext cx="7838795" cy="5242194"/>
          </a:xfrm>
          <a:custGeom>
            <a:avLst/>
            <a:gdLst/>
            <a:ahLst/>
            <a:cxnLst/>
            <a:rect r="r" b="b" t="t" l="l"/>
            <a:pathLst>
              <a:path h="5242194" w="7838795">
                <a:moveTo>
                  <a:pt x="0" y="0"/>
                </a:moveTo>
                <a:lnTo>
                  <a:pt x="7838794" y="0"/>
                </a:lnTo>
                <a:lnTo>
                  <a:pt x="7838794" y="5242194"/>
                </a:lnTo>
                <a:lnTo>
                  <a:pt x="0" y="524219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1271128" y="2737882"/>
            <a:ext cx="5750608" cy="5750608"/>
          </a:xfrm>
          <a:custGeom>
            <a:avLst/>
            <a:gdLst/>
            <a:ahLst/>
            <a:cxnLst/>
            <a:rect r="r" b="b" t="t" l="l"/>
            <a:pathLst>
              <a:path h="5750608" w="5750608">
                <a:moveTo>
                  <a:pt x="0" y="0"/>
                </a:moveTo>
                <a:lnTo>
                  <a:pt x="5750608" y="0"/>
                </a:lnTo>
                <a:lnTo>
                  <a:pt x="5750608" y="5750608"/>
                </a:lnTo>
                <a:lnTo>
                  <a:pt x="0" y="575060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8847842" y="4584491"/>
            <a:ext cx="2057389" cy="2057389"/>
          </a:xfrm>
          <a:custGeom>
            <a:avLst/>
            <a:gdLst/>
            <a:ahLst/>
            <a:cxnLst/>
            <a:rect r="r" b="b" t="t" l="l"/>
            <a:pathLst>
              <a:path h="2057389" w="2057389">
                <a:moveTo>
                  <a:pt x="0" y="0"/>
                </a:moveTo>
                <a:lnTo>
                  <a:pt x="2057389" y="0"/>
                </a:lnTo>
                <a:lnTo>
                  <a:pt x="2057389" y="2057389"/>
                </a:lnTo>
                <a:lnTo>
                  <a:pt x="0" y="205738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5279619" y="9742994"/>
            <a:ext cx="2790034" cy="3749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13"/>
              </a:lnSpc>
            </a:pPr>
            <a:r>
              <a:rPr lang="en-US" sz="2679" i="true">
                <a:solidFill>
                  <a:srgbClr val="FFFFFF"/>
                </a:solidFill>
                <a:latin typeface="Comic Sans Italics"/>
                <a:ea typeface="Comic Sans Italics"/>
                <a:cs typeface="Comic Sans Italics"/>
                <a:sym typeface="Comic Sans Italics"/>
              </a:rPr>
              <a:t>Machine Learning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75826" y="710967"/>
            <a:ext cx="11686703" cy="9048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23"/>
              </a:lnSpc>
            </a:pPr>
            <a:r>
              <a:rPr lang="en-US" sz="6498">
                <a:solidFill>
                  <a:srgbClr val="FFFFFF"/>
                </a:solidFill>
                <a:latin typeface="Norwester"/>
                <a:ea typeface="Norwester"/>
                <a:cs typeface="Norwester"/>
                <a:sym typeface="Norwester"/>
              </a:rPr>
              <a:t>    4. Overall Best Model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709345" y="2209294"/>
            <a:ext cx="13708939" cy="5337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71"/>
              </a:lnSpc>
            </a:pPr>
            <a:r>
              <a:rPr lang="en-US" sz="3782" b="true">
                <a:solidFill>
                  <a:srgbClr val="FFDE59"/>
                </a:solidFill>
                <a:latin typeface="Arimo Bold"/>
                <a:ea typeface="Arimo Bold"/>
                <a:cs typeface="Arimo Bold"/>
                <a:sym typeface="Arimo Bold"/>
              </a:rPr>
              <a:t>Accuracy: 98%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309910" y="1172913"/>
            <a:ext cx="6390918" cy="4888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31"/>
              </a:lnSpc>
            </a:pPr>
            <a:r>
              <a:rPr lang="en-US" sz="3553">
                <a:solidFill>
                  <a:srgbClr val="FFFFFF"/>
                </a:solidFill>
                <a:latin typeface="Noto Serif Ethiopic Condensed"/>
                <a:ea typeface="Noto Serif Ethiopic Condensed"/>
                <a:cs typeface="Noto Serif Ethiopic Condensed"/>
                <a:sym typeface="Noto Serif Ethiopic Condensed"/>
              </a:rPr>
              <a:t>(Integration)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4205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043906">
            <a:off x="-1472347" y="-3555329"/>
            <a:ext cx="5168092" cy="6489613"/>
          </a:xfrm>
          <a:custGeom>
            <a:avLst/>
            <a:gdLst/>
            <a:ahLst/>
            <a:cxnLst/>
            <a:rect r="r" b="b" t="t" l="l"/>
            <a:pathLst>
              <a:path h="6489613" w="5168092">
                <a:moveTo>
                  <a:pt x="0" y="0"/>
                </a:moveTo>
                <a:lnTo>
                  <a:pt x="5168092" y="0"/>
                </a:lnTo>
                <a:lnTo>
                  <a:pt x="5168092" y="6489613"/>
                </a:lnTo>
                <a:lnTo>
                  <a:pt x="0" y="64896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483135">
            <a:off x="6261066" y="-942586"/>
            <a:ext cx="13362664" cy="12172172"/>
          </a:xfrm>
          <a:custGeom>
            <a:avLst/>
            <a:gdLst/>
            <a:ahLst/>
            <a:cxnLst/>
            <a:rect r="r" b="b" t="t" l="l"/>
            <a:pathLst>
              <a:path h="12172172" w="13362664">
                <a:moveTo>
                  <a:pt x="0" y="0"/>
                </a:moveTo>
                <a:lnTo>
                  <a:pt x="13362665" y="0"/>
                </a:lnTo>
                <a:lnTo>
                  <a:pt x="13362665" y="12172172"/>
                </a:lnTo>
                <a:lnTo>
                  <a:pt x="0" y="121721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0719171">
            <a:off x="13969477" y="7033826"/>
            <a:ext cx="7085252" cy="5207660"/>
          </a:xfrm>
          <a:custGeom>
            <a:avLst/>
            <a:gdLst/>
            <a:ahLst/>
            <a:cxnLst/>
            <a:rect r="r" b="b" t="t" l="l"/>
            <a:pathLst>
              <a:path h="5207660" w="7085252">
                <a:moveTo>
                  <a:pt x="0" y="0"/>
                </a:moveTo>
                <a:lnTo>
                  <a:pt x="7085252" y="0"/>
                </a:lnTo>
                <a:lnTo>
                  <a:pt x="7085252" y="5207660"/>
                </a:lnTo>
                <a:lnTo>
                  <a:pt x="0" y="520766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21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8219217">
            <a:off x="14675254" y="6873091"/>
            <a:ext cx="5168092" cy="6489613"/>
          </a:xfrm>
          <a:custGeom>
            <a:avLst/>
            <a:gdLst/>
            <a:ahLst/>
            <a:cxnLst/>
            <a:rect r="r" b="b" t="t" l="l"/>
            <a:pathLst>
              <a:path h="6489613" w="5168092">
                <a:moveTo>
                  <a:pt x="0" y="0"/>
                </a:moveTo>
                <a:lnTo>
                  <a:pt x="5168092" y="0"/>
                </a:lnTo>
                <a:lnTo>
                  <a:pt x="5168092" y="6489613"/>
                </a:lnTo>
                <a:lnTo>
                  <a:pt x="0" y="64896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0" y="0"/>
            <a:ext cx="7470591" cy="10287000"/>
          </a:xfrm>
          <a:custGeom>
            <a:avLst/>
            <a:gdLst/>
            <a:ahLst/>
            <a:cxnLst/>
            <a:rect r="r" b="b" t="t" l="l"/>
            <a:pathLst>
              <a:path h="10287000" w="7470591">
                <a:moveTo>
                  <a:pt x="0" y="0"/>
                </a:moveTo>
                <a:lnTo>
                  <a:pt x="7470591" y="0"/>
                </a:lnTo>
                <a:lnTo>
                  <a:pt x="747059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-37699" b="0"/>
            </a:stretch>
          </a:blipFill>
        </p:spPr>
      </p:sp>
      <p:sp>
        <p:nvSpPr>
          <p:cNvPr name="AutoShape 7" id="7"/>
          <p:cNvSpPr/>
          <p:nvPr/>
        </p:nvSpPr>
        <p:spPr>
          <a:xfrm>
            <a:off x="8732997" y="6298094"/>
            <a:ext cx="8418803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8" id="8"/>
          <p:cNvSpPr txBox="true"/>
          <p:nvPr/>
        </p:nvSpPr>
        <p:spPr>
          <a:xfrm rot="0">
            <a:off x="8363786" y="3657733"/>
            <a:ext cx="8895514" cy="2387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66"/>
              </a:lnSpc>
            </a:pPr>
            <a:r>
              <a:rPr lang="en-US" sz="8824">
                <a:solidFill>
                  <a:srgbClr val="FFFFFF"/>
                </a:solidFill>
                <a:latin typeface="Norwester"/>
                <a:ea typeface="Norwester"/>
                <a:cs typeface="Norwester"/>
                <a:sym typeface="Norwester"/>
              </a:rPr>
              <a:t>Insights &amp; </a:t>
            </a:r>
          </a:p>
          <a:p>
            <a:pPr algn="ctr" marL="0" indent="0" lvl="0">
              <a:lnSpc>
                <a:spcPts val="9266"/>
              </a:lnSpc>
            </a:pPr>
            <a:r>
              <a:rPr lang="en-US" sz="8824">
                <a:solidFill>
                  <a:srgbClr val="FFFFFF"/>
                </a:solidFill>
                <a:latin typeface="Norwester"/>
                <a:ea typeface="Norwester"/>
                <a:cs typeface="Norwester"/>
                <a:sym typeface="Norwester"/>
              </a:rPr>
              <a:t>recommendations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4205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8219217">
            <a:off x="14675254" y="6873091"/>
            <a:ext cx="5168092" cy="6489613"/>
          </a:xfrm>
          <a:custGeom>
            <a:avLst/>
            <a:gdLst/>
            <a:ahLst/>
            <a:cxnLst/>
            <a:rect r="r" b="b" t="t" l="l"/>
            <a:pathLst>
              <a:path h="6489613" w="5168092">
                <a:moveTo>
                  <a:pt x="0" y="0"/>
                </a:moveTo>
                <a:lnTo>
                  <a:pt x="5168092" y="0"/>
                </a:lnTo>
                <a:lnTo>
                  <a:pt x="5168092" y="6489613"/>
                </a:lnTo>
                <a:lnTo>
                  <a:pt x="0" y="64896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2043906">
            <a:off x="-1472347" y="-3555329"/>
            <a:ext cx="5168092" cy="6489613"/>
          </a:xfrm>
          <a:custGeom>
            <a:avLst/>
            <a:gdLst/>
            <a:ahLst/>
            <a:cxnLst/>
            <a:rect r="r" b="b" t="t" l="l"/>
            <a:pathLst>
              <a:path h="6489613" w="5168092">
                <a:moveTo>
                  <a:pt x="0" y="0"/>
                </a:moveTo>
                <a:lnTo>
                  <a:pt x="5168092" y="0"/>
                </a:lnTo>
                <a:lnTo>
                  <a:pt x="5168092" y="6489613"/>
                </a:lnTo>
                <a:lnTo>
                  <a:pt x="0" y="64896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>
            <a:off x="1083124" y="1856906"/>
            <a:ext cx="4429438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5" id="5"/>
          <p:cNvGrpSpPr/>
          <p:nvPr/>
        </p:nvGrpSpPr>
        <p:grpSpPr>
          <a:xfrm rot="0">
            <a:off x="236448" y="9258300"/>
            <a:ext cx="4063895" cy="645695"/>
            <a:chOff x="0" y="0"/>
            <a:chExt cx="877645" cy="13944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77644" cy="139445"/>
            </a:xfrm>
            <a:custGeom>
              <a:avLst/>
              <a:gdLst/>
              <a:ahLst/>
              <a:cxnLst/>
              <a:rect r="r" b="b" t="t" l="l"/>
              <a:pathLst>
                <a:path h="139445" w="877644">
                  <a:moveTo>
                    <a:pt x="438822" y="0"/>
                  </a:moveTo>
                  <a:cubicBezTo>
                    <a:pt x="196467" y="0"/>
                    <a:pt x="0" y="31216"/>
                    <a:pt x="0" y="69723"/>
                  </a:cubicBezTo>
                  <a:cubicBezTo>
                    <a:pt x="0" y="108229"/>
                    <a:pt x="196467" y="139445"/>
                    <a:pt x="438822" y="139445"/>
                  </a:cubicBezTo>
                  <a:cubicBezTo>
                    <a:pt x="681177" y="139445"/>
                    <a:pt x="877644" y="108229"/>
                    <a:pt x="877644" y="69723"/>
                  </a:cubicBezTo>
                  <a:cubicBezTo>
                    <a:pt x="877644" y="31216"/>
                    <a:pt x="681177" y="0"/>
                    <a:pt x="438822" y="0"/>
                  </a:cubicBezTo>
                  <a:close/>
                </a:path>
              </a:pathLst>
            </a:custGeom>
            <a:solidFill>
              <a:srgbClr val="FEFEFE">
                <a:alpha val="24706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82279" y="-25027"/>
              <a:ext cx="713086" cy="1513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236448" y="6341179"/>
            <a:ext cx="3617267" cy="3776719"/>
            <a:chOff x="0" y="0"/>
            <a:chExt cx="4823023" cy="503562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648559" cy="5010225"/>
            </a:xfrm>
            <a:custGeom>
              <a:avLst/>
              <a:gdLst/>
              <a:ahLst/>
              <a:cxnLst/>
              <a:rect r="r" b="b" t="t" l="l"/>
              <a:pathLst>
                <a:path h="5010225" w="1648559">
                  <a:moveTo>
                    <a:pt x="0" y="0"/>
                  </a:moveTo>
                  <a:lnTo>
                    <a:pt x="1648559" y="0"/>
                  </a:lnTo>
                  <a:lnTo>
                    <a:pt x="1648559" y="5010225"/>
                  </a:lnTo>
                  <a:lnTo>
                    <a:pt x="0" y="50102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276982" t="0" r="-537049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1105225" y="0"/>
              <a:ext cx="1404563" cy="5010225"/>
            </a:xfrm>
            <a:custGeom>
              <a:avLst/>
              <a:gdLst/>
              <a:ahLst/>
              <a:cxnLst/>
              <a:rect r="r" b="b" t="t" l="l"/>
              <a:pathLst>
                <a:path h="5010225" w="1404563">
                  <a:moveTo>
                    <a:pt x="0" y="0"/>
                  </a:moveTo>
                  <a:lnTo>
                    <a:pt x="1404563" y="0"/>
                  </a:lnTo>
                  <a:lnTo>
                    <a:pt x="1404563" y="5010225"/>
                  </a:lnTo>
                  <a:lnTo>
                    <a:pt x="0" y="50102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441736" t="0" r="-531076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3035038" y="25400"/>
              <a:ext cx="1787985" cy="5010225"/>
            </a:xfrm>
            <a:custGeom>
              <a:avLst/>
              <a:gdLst/>
              <a:ahLst/>
              <a:cxnLst/>
              <a:rect r="r" b="b" t="t" l="l"/>
              <a:pathLst>
                <a:path h="5010225" w="1787985">
                  <a:moveTo>
                    <a:pt x="0" y="0"/>
                  </a:moveTo>
                  <a:lnTo>
                    <a:pt x="1787985" y="0"/>
                  </a:lnTo>
                  <a:lnTo>
                    <a:pt x="1787985" y="5010225"/>
                  </a:lnTo>
                  <a:lnTo>
                    <a:pt x="0" y="50102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721311" t="0" r="-21444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1952646" y="25400"/>
              <a:ext cx="1683416" cy="5010225"/>
            </a:xfrm>
            <a:custGeom>
              <a:avLst/>
              <a:gdLst/>
              <a:ahLst/>
              <a:cxnLst/>
              <a:rect r="r" b="b" t="t" l="l"/>
              <a:pathLst>
                <a:path h="5010225" w="1683416">
                  <a:moveTo>
                    <a:pt x="0" y="0"/>
                  </a:moveTo>
                  <a:lnTo>
                    <a:pt x="1683415" y="0"/>
                  </a:lnTo>
                  <a:lnTo>
                    <a:pt x="1683415" y="5010225"/>
                  </a:lnTo>
                  <a:lnTo>
                    <a:pt x="0" y="50102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449317" t="0" r="-345788" b="0"/>
              </a:stretch>
            </a:blipFill>
          </p:spPr>
        </p:sp>
      </p:grpSp>
      <p:sp>
        <p:nvSpPr>
          <p:cNvPr name="Freeform 13" id="13"/>
          <p:cNvSpPr/>
          <p:nvPr/>
        </p:nvSpPr>
        <p:spPr>
          <a:xfrm flipH="false" flipV="false" rot="0">
            <a:off x="553263" y="4529744"/>
            <a:ext cx="1835424" cy="1555214"/>
          </a:xfrm>
          <a:custGeom>
            <a:avLst/>
            <a:gdLst/>
            <a:ahLst/>
            <a:cxnLst/>
            <a:rect r="r" b="b" t="t" l="l"/>
            <a:pathLst>
              <a:path h="1555214" w="1835424">
                <a:moveTo>
                  <a:pt x="0" y="0"/>
                </a:moveTo>
                <a:lnTo>
                  <a:pt x="1835424" y="0"/>
                </a:lnTo>
                <a:lnTo>
                  <a:pt x="1835424" y="1555213"/>
                </a:lnTo>
                <a:lnTo>
                  <a:pt x="0" y="155521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3045" t="0" r="-13045" b="-11421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2634180" y="572282"/>
            <a:ext cx="2543075" cy="1904925"/>
          </a:xfrm>
          <a:custGeom>
            <a:avLst/>
            <a:gdLst/>
            <a:ahLst/>
            <a:cxnLst/>
            <a:rect r="r" b="b" t="t" l="l"/>
            <a:pathLst>
              <a:path h="1904925" w="2543075">
                <a:moveTo>
                  <a:pt x="0" y="0"/>
                </a:moveTo>
                <a:lnTo>
                  <a:pt x="2543074" y="0"/>
                </a:lnTo>
                <a:lnTo>
                  <a:pt x="2543074" y="1904925"/>
                </a:lnTo>
                <a:lnTo>
                  <a:pt x="0" y="190492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5177254" y="572282"/>
            <a:ext cx="2569248" cy="2569248"/>
          </a:xfrm>
          <a:custGeom>
            <a:avLst/>
            <a:gdLst/>
            <a:ahLst/>
            <a:cxnLst/>
            <a:rect r="r" b="b" t="t" l="l"/>
            <a:pathLst>
              <a:path h="2569248" w="2569248">
                <a:moveTo>
                  <a:pt x="0" y="0"/>
                </a:moveTo>
                <a:lnTo>
                  <a:pt x="2569249" y="0"/>
                </a:lnTo>
                <a:lnTo>
                  <a:pt x="2569249" y="2569248"/>
                </a:lnTo>
                <a:lnTo>
                  <a:pt x="0" y="256924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3432466" y="9742994"/>
            <a:ext cx="4625869" cy="3749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13"/>
              </a:lnSpc>
            </a:pPr>
            <a:r>
              <a:rPr lang="en-US" sz="2679" i="true">
                <a:solidFill>
                  <a:srgbClr val="FFFFFF"/>
                </a:solidFill>
                <a:latin typeface="Comic Sans Italics"/>
                <a:ea typeface="Comic Sans Italics"/>
                <a:cs typeface="Comic Sans Italics"/>
                <a:sym typeface="Comic Sans Italics"/>
              </a:rPr>
              <a:t>Insights &amp; Recommendations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97454" y="636791"/>
            <a:ext cx="4105770" cy="11267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631"/>
              </a:lnSpc>
            </a:pPr>
            <a:r>
              <a:rPr lang="en-US" sz="8220">
                <a:solidFill>
                  <a:srgbClr val="FFFFFF"/>
                </a:solidFill>
                <a:latin typeface="Norwester"/>
                <a:ea typeface="Norwester"/>
                <a:cs typeface="Norwester"/>
                <a:sym typeface="Norwester"/>
              </a:rPr>
              <a:t>Insights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742128" y="3767744"/>
            <a:ext cx="13892787" cy="48494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65"/>
              </a:lnSpc>
            </a:pPr>
            <a:r>
              <a:rPr lang="en-US" sz="3500" spc="-35" b="true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 </a:t>
            </a:r>
            <a:r>
              <a:rPr lang="en-US" sz="3500" spc="-35" b="true">
                <a:solidFill>
                  <a:srgbClr val="FFDE59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Age </a:t>
            </a:r>
            <a:r>
              <a:rPr lang="en-US" sz="3500" spc="-35" b="true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- </a:t>
            </a:r>
            <a:r>
              <a:rPr lang="en-US" sz="3500" spc="-35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The older the patient is, the more likely to suffer from cancer  </a:t>
            </a:r>
          </a:p>
          <a:p>
            <a:pPr algn="l">
              <a:lnSpc>
                <a:spcPts val="4865"/>
              </a:lnSpc>
            </a:pPr>
            <a:r>
              <a:rPr lang="en-US" sz="3500" spc="-35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  recurrence</a:t>
            </a:r>
          </a:p>
          <a:p>
            <a:pPr algn="l">
              <a:lnSpc>
                <a:spcPts val="4865"/>
              </a:lnSpc>
            </a:pPr>
            <a:r>
              <a:rPr lang="en-US" b="true" sz="3500" spc="-35">
                <a:solidFill>
                  <a:srgbClr val="FFDE59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 Adenopathy / Tumor type</a:t>
            </a:r>
            <a:r>
              <a:rPr lang="en-US" sz="3500" spc="-35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 - Patient with lymphatic spread should  </a:t>
            </a:r>
          </a:p>
          <a:p>
            <a:pPr algn="l">
              <a:lnSpc>
                <a:spcPts val="4865"/>
              </a:lnSpc>
            </a:pPr>
            <a:r>
              <a:rPr lang="en-US" sz="3500" spc="-35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sz="3500" spc="-35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be considered high-risk even before recurrence signs</a:t>
            </a:r>
          </a:p>
          <a:p>
            <a:pPr algn="l">
              <a:lnSpc>
                <a:spcPts val="4865"/>
              </a:lnSpc>
            </a:pPr>
            <a:r>
              <a:rPr lang="en-US" sz="3500" spc="-35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b="true" sz="3500" spc="-35">
                <a:solidFill>
                  <a:srgbClr val="FFDE59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Smoking Habit </a:t>
            </a:r>
            <a:r>
              <a:rPr lang="en-US" sz="3500" spc="-35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- It is directly related to worse treatment response</a:t>
            </a:r>
          </a:p>
          <a:p>
            <a:pPr algn="l">
              <a:lnSpc>
                <a:spcPts val="4865"/>
              </a:lnSpc>
            </a:pPr>
            <a:r>
              <a:rPr lang="en-US" sz="3500" spc="-35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b="true" sz="3500" spc="-35">
                <a:solidFill>
                  <a:srgbClr val="FFDE59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         Gender </a:t>
            </a:r>
            <a:r>
              <a:rPr lang="en-US" sz="3500" spc="-35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- Male patients have higher recurrence rate</a:t>
            </a:r>
          </a:p>
          <a:p>
            <a:pPr algn="l">
              <a:lnSpc>
                <a:spcPts val="4865"/>
              </a:lnSpc>
            </a:pPr>
            <a:r>
              <a:rPr lang="en-US" sz="3500" spc="-35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b="true" sz="3500" spc="-35">
                <a:solidFill>
                  <a:srgbClr val="FFDE59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            Response to initial cancer treatment  - </a:t>
            </a:r>
            <a:r>
              <a:rPr lang="en-US" sz="3500" spc="-35">
                <a:solidFill>
                  <a:srgbClr val="FFF9F2"/>
                </a:solidFill>
                <a:latin typeface="Open Sans 1"/>
                <a:ea typeface="Open Sans 1"/>
                <a:cs typeface="Open Sans 1"/>
                <a:sym typeface="Open Sans 1"/>
              </a:rPr>
              <a:t>Patients with bad   </a:t>
            </a:r>
          </a:p>
          <a:p>
            <a:pPr algn="l">
              <a:lnSpc>
                <a:spcPts val="4865"/>
              </a:lnSpc>
            </a:pPr>
            <a:r>
              <a:rPr lang="en-US" sz="3500" spc="-35">
                <a:solidFill>
                  <a:srgbClr val="FFF9F2"/>
                </a:solidFill>
                <a:latin typeface="Open Sans 1"/>
                <a:ea typeface="Open Sans 1"/>
                <a:cs typeface="Open Sans 1"/>
                <a:sym typeface="Open Sans 1"/>
              </a:rPr>
              <a:t>              </a:t>
            </a:r>
            <a:r>
              <a:rPr lang="en-US" sz="3500" spc="-35">
                <a:solidFill>
                  <a:srgbClr val="FFF9F2"/>
                </a:solidFill>
                <a:latin typeface="Open Sans 1"/>
                <a:ea typeface="Open Sans 1"/>
                <a:cs typeface="Open Sans 1"/>
                <a:sym typeface="Open Sans 1"/>
              </a:rPr>
              <a:t>medical history should have regular follow-up.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297454" y="2392299"/>
            <a:ext cx="13661654" cy="9734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89"/>
              </a:lnSpc>
            </a:pPr>
            <a:r>
              <a:rPr lang="en-US" sz="3609" spc="-36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Through our analysis, we found strong relation of recurrence with the following: </a:t>
            </a:r>
          </a:p>
        </p:txBody>
      </p:sp>
      <p:sp>
        <p:nvSpPr>
          <p:cNvPr name="Freeform 20" id="20"/>
          <p:cNvSpPr/>
          <p:nvPr/>
        </p:nvSpPr>
        <p:spPr>
          <a:xfrm flipH="false" flipV="false" rot="0">
            <a:off x="15523327" y="8335161"/>
            <a:ext cx="2223175" cy="1014324"/>
          </a:xfrm>
          <a:custGeom>
            <a:avLst/>
            <a:gdLst/>
            <a:ahLst/>
            <a:cxnLst/>
            <a:rect r="r" b="b" t="t" l="l"/>
            <a:pathLst>
              <a:path h="1014324" w="2223175">
                <a:moveTo>
                  <a:pt x="0" y="0"/>
                </a:moveTo>
                <a:lnTo>
                  <a:pt x="2223176" y="0"/>
                </a:lnTo>
                <a:lnTo>
                  <a:pt x="2223176" y="1014324"/>
                </a:lnTo>
                <a:lnTo>
                  <a:pt x="0" y="101432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4205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8219217">
            <a:off x="14675254" y="6873091"/>
            <a:ext cx="5168092" cy="6489613"/>
          </a:xfrm>
          <a:custGeom>
            <a:avLst/>
            <a:gdLst/>
            <a:ahLst/>
            <a:cxnLst/>
            <a:rect r="r" b="b" t="t" l="l"/>
            <a:pathLst>
              <a:path h="6489613" w="5168092">
                <a:moveTo>
                  <a:pt x="0" y="0"/>
                </a:moveTo>
                <a:lnTo>
                  <a:pt x="5168092" y="0"/>
                </a:lnTo>
                <a:lnTo>
                  <a:pt x="5168092" y="6489613"/>
                </a:lnTo>
                <a:lnTo>
                  <a:pt x="0" y="64896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2043906">
            <a:off x="-1472347" y="-3555329"/>
            <a:ext cx="5168092" cy="6489613"/>
          </a:xfrm>
          <a:custGeom>
            <a:avLst/>
            <a:gdLst/>
            <a:ahLst/>
            <a:cxnLst/>
            <a:rect r="r" b="b" t="t" l="l"/>
            <a:pathLst>
              <a:path h="6489613" w="5168092">
                <a:moveTo>
                  <a:pt x="0" y="0"/>
                </a:moveTo>
                <a:lnTo>
                  <a:pt x="5168092" y="0"/>
                </a:lnTo>
                <a:lnTo>
                  <a:pt x="5168092" y="6489613"/>
                </a:lnTo>
                <a:lnTo>
                  <a:pt x="0" y="64896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 flipV="true">
            <a:off x="1083124" y="1763509"/>
            <a:ext cx="8060876" cy="93397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5" id="5"/>
          <p:cNvGrpSpPr/>
          <p:nvPr/>
        </p:nvGrpSpPr>
        <p:grpSpPr>
          <a:xfrm rot="0">
            <a:off x="11710017" y="5982555"/>
            <a:ext cx="6142083" cy="876673"/>
            <a:chOff x="0" y="0"/>
            <a:chExt cx="1587457" cy="22658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587457" cy="226581"/>
            </a:xfrm>
            <a:custGeom>
              <a:avLst/>
              <a:gdLst/>
              <a:ahLst/>
              <a:cxnLst/>
              <a:rect r="r" b="b" t="t" l="l"/>
              <a:pathLst>
                <a:path h="226581" w="1587457">
                  <a:moveTo>
                    <a:pt x="793728" y="0"/>
                  </a:moveTo>
                  <a:cubicBezTo>
                    <a:pt x="355364" y="0"/>
                    <a:pt x="0" y="50722"/>
                    <a:pt x="0" y="113291"/>
                  </a:cubicBezTo>
                  <a:cubicBezTo>
                    <a:pt x="0" y="175859"/>
                    <a:pt x="355364" y="226581"/>
                    <a:pt x="793728" y="226581"/>
                  </a:cubicBezTo>
                  <a:cubicBezTo>
                    <a:pt x="1232092" y="226581"/>
                    <a:pt x="1587457" y="175859"/>
                    <a:pt x="1587457" y="113291"/>
                  </a:cubicBezTo>
                  <a:cubicBezTo>
                    <a:pt x="1587457" y="50722"/>
                    <a:pt x="1232092" y="0"/>
                    <a:pt x="793728" y="0"/>
                  </a:cubicBezTo>
                  <a:close/>
                </a:path>
              </a:pathLst>
            </a:custGeom>
            <a:solidFill>
              <a:srgbClr val="FEFEFE">
                <a:alpha val="24706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48824" y="-16858"/>
              <a:ext cx="1289808" cy="2221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1862417" y="2231898"/>
            <a:ext cx="6142083" cy="4765777"/>
          </a:xfrm>
          <a:custGeom>
            <a:avLst/>
            <a:gdLst/>
            <a:ahLst/>
            <a:cxnLst/>
            <a:rect r="r" b="b" t="t" l="l"/>
            <a:pathLst>
              <a:path h="4765777" w="6142083">
                <a:moveTo>
                  <a:pt x="0" y="0"/>
                </a:moveTo>
                <a:lnTo>
                  <a:pt x="6142083" y="0"/>
                </a:lnTo>
                <a:lnTo>
                  <a:pt x="6142083" y="4765777"/>
                </a:lnTo>
                <a:lnTo>
                  <a:pt x="0" y="476577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4676" t="0" r="-12007" b="-16581"/>
            </a:stretch>
          </a:blipFill>
        </p:spPr>
      </p:sp>
      <p:grpSp>
        <p:nvGrpSpPr>
          <p:cNvPr name="Group 9" id="9"/>
          <p:cNvGrpSpPr/>
          <p:nvPr/>
        </p:nvGrpSpPr>
        <p:grpSpPr>
          <a:xfrm rot="1610696">
            <a:off x="7559024" y="5588294"/>
            <a:ext cx="2836484" cy="812727"/>
            <a:chOff x="0" y="0"/>
            <a:chExt cx="498302" cy="14277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98302" cy="142777"/>
            </a:xfrm>
            <a:custGeom>
              <a:avLst/>
              <a:gdLst/>
              <a:ahLst/>
              <a:cxnLst/>
              <a:rect r="r" b="b" t="t" l="l"/>
              <a:pathLst>
                <a:path h="142777" w="498302">
                  <a:moveTo>
                    <a:pt x="249151" y="0"/>
                  </a:moveTo>
                  <a:cubicBezTo>
                    <a:pt x="111549" y="0"/>
                    <a:pt x="0" y="31962"/>
                    <a:pt x="0" y="71388"/>
                  </a:cubicBezTo>
                  <a:cubicBezTo>
                    <a:pt x="0" y="110815"/>
                    <a:pt x="111549" y="142777"/>
                    <a:pt x="249151" y="142777"/>
                  </a:cubicBezTo>
                  <a:cubicBezTo>
                    <a:pt x="386753" y="142777"/>
                    <a:pt x="498302" y="110815"/>
                    <a:pt x="498302" y="71388"/>
                  </a:cubicBezTo>
                  <a:cubicBezTo>
                    <a:pt x="498302" y="31962"/>
                    <a:pt x="386753" y="0"/>
                    <a:pt x="249151" y="0"/>
                  </a:cubicBezTo>
                  <a:close/>
                </a:path>
              </a:pathLst>
            </a:custGeom>
            <a:solidFill>
              <a:srgbClr val="FEFEFE">
                <a:alpha val="24706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46716" y="-24715"/>
              <a:ext cx="404870" cy="1541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7861828" y="3727447"/>
            <a:ext cx="2564343" cy="2832106"/>
          </a:xfrm>
          <a:custGeom>
            <a:avLst/>
            <a:gdLst/>
            <a:ahLst/>
            <a:cxnLst/>
            <a:rect r="r" b="b" t="t" l="l"/>
            <a:pathLst>
              <a:path h="2832106" w="2564343">
                <a:moveTo>
                  <a:pt x="0" y="0"/>
                </a:moveTo>
                <a:lnTo>
                  <a:pt x="2564344" y="0"/>
                </a:lnTo>
                <a:lnTo>
                  <a:pt x="2564344" y="2832106"/>
                </a:lnTo>
                <a:lnTo>
                  <a:pt x="0" y="283210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2244313" y="6559553"/>
            <a:ext cx="2302558" cy="552422"/>
            <a:chOff x="0" y="0"/>
            <a:chExt cx="595109" cy="142777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595109" cy="142777"/>
            </a:xfrm>
            <a:custGeom>
              <a:avLst/>
              <a:gdLst/>
              <a:ahLst/>
              <a:cxnLst/>
              <a:rect r="r" b="b" t="t" l="l"/>
              <a:pathLst>
                <a:path h="142777" w="595109">
                  <a:moveTo>
                    <a:pt x="297555" y="0"/>
                  </a:moveTo>
                  <a:cubicBezTo>
                    <a:pt x="133220" y="0"/>
                    <a:pt x="0" y="31962"/>
                    <a:pt x="0" y="71388"/>
                  </a:cubicBezTo>
                  <a:cubicBezTo>
                    <a:pt x="0" y="110815"/>
                    <a:pt x="133220" y="142777"/>
                    <a:pt x="297555" y="142777"/>
                  </a:cubicBezTo>
                  <a:cubicBezTo>
                    <a:pt x="461889" y="142777"/>
                    <a:pt x="595109" y="110815"/>
                    <a:pt x="595109" y="71388"/>
                  </a:cubicBezTo>
                  <a:cubicBezTo>
                    <a:pt x="595109" y="31962"/>
                    <a:pt x="461889" y="0"/>
                    <a:pt x="297555" y="0"/>
                  </a:cubicBezTo>
                  <a:close/>
                </a:path>
              </a:pathLst>
            </a:custGeom>
            <a:solidFill>
              <a:srgbClr val="FEFEFE">
                <a:alpha val="24706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55791" y="-24715"/>
              <a:ext cx="483526" cy="1541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1700790" y="3427772"/>
            <a:ext cx="3369065" cy="3431455"/>
          </a:xfrm>
          <a:custGeom>
            <a:avLst/>
            <a:gdLst/>
            <a:ahLst/>
            <a:cxnLst/>
            <a:rect r="r" b="b" t="t" l="l"/>
            <a:pathLst>
              <a:path h="3431455" w="3369065">
                <a:moveTo>
                  <a:pt x="0" y="0"/>
                </a:moveTo>
                <a:lnTo>
                  <a:pt x="3369065" y="0"/>
                </a:lnTo>
                <a:lnTo>
                  <a:pt x="3369065" y="3431456"/>
                </a:lnTo>
                <a:lnTo>
                  <a:pt x="0" y="343145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3412216" y="9742994"/>
            <a:ext cx="4592284" cy="3749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13"/>
              </a:lnSpc>
            </a:pPr>
            <a:r>
              <a:rPr lang="en-US" sz="2679" i="true">
                <a:solidFill>
                  <a:srgbClr val="FFFFFF"/>
                </a:solidFill>
                <a:latin typeface="Comic Sans Italics"/>
                <a:ea typeface="Comic Sans Italics"/>
                <a:cs typeface="Comic Sans Italics"/>
                <a:sym typeface="Comic Sans Italics"/>
              </a:rPr>
              <a:t>Insights &amp; Recommendations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97454" y="636791"/>
            <a:ext cx="8700703" cy="11267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631"/>
              </a:lnSpc>
            </a:pPr>
            <a:r>
              <a:rPr lang="en-US" sz="8220">
                <a:solidFill>
                  <a:srgbClr val="FFFFFF"/>
                </a:solidFill>
                <a:latin typeface="Norwester"/>
                <a:ea typeface="Norwester"/>
                <a:cs typeface="Norwester"/>
                <a:sym typeface="Norwester"/>
              </a:rPr>
              <a:t>RECOMMENDATIONS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820979" y="7294727"/>
            <a:ext cx="5128687" cy="14097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77"/>
              </a:lnSpc>
            </a:pPr>
            <a:r>
              <a:rPr lang="en-US" b="true" sz="3502" spc="-35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Improve data granularity and balance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6733731" y="7528089"/>
            <a:ext cx="5128687" cy="9430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77"/>
              </a:lnSpc>
            </a:pPr>
            <a:r>
              <a:rPr lang="en-US" b="true" sz="3502" spc="-35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Explore ensemble or time-based models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2369115" y="7528089"/>
            <a:ext cx="5128687" cy="9430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77"/>
              </a:lnSpc>
            </a:pPr>
            <a:r>
              <a:rPr lang="en-US" b="true" sz="3502" spc="-35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Embed model outputs into clinical settings</a:t>
            </a:r>
          </a:p>
        </p:txBody>
      </p:sp>
      <p:sp>
        <p:nvSpPr>
          <p:cNvPr name="Freeform 22" id="22"/>
          <p:cNvSpPr/>
          <p:nvPr/>
        </p:nvSpPr>
        <p:spPr>
          <a:xfrm flipH="false" flipV="false" rot="1691595">
            <a:off x="-4652328" y="-5362977"/>
            <a:ext cx="13793282" cy="12564426"/>
          </a:xfrm>
          <a:custGeom>
            <a:avLst/>
            <a:gdLst/>
            <a:ahLst/>
            <a:cxnLst/>
            <a:rect r="r" b="b" t="t" l="l"/>
            <a:pathLst>
              <a:path h="12564426" w="13793282">
                <a:moveTo>
                  <a:pt x="0" y="0"/>
                </a:moveTo>
                <a:lnTo>
                  <a:pt x="13793282" y="0"/>
                </a:lnTo>
                <a:lnTo>
                  <a:pt x="13793282" y="12564426"/>
                </a:lnTo>
                <a:lnTo>
                  <a:pt x="0" y="1256442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6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-10800000">
            <a:off x="13710267" y="1688815"/>
            <a:ext cx="13793282" cy="12564426"/>
          </a:xfrm>
          <a:custGeom>
            <a:avLst/>
            <a:gdLst/>
            <a:ahLst/>
            <a:cxnLst/>
            <a:rect r="r" b="b" t="t" l="l"/>
            <a:pathLst>
              <a:path h="12564426" w="13793282">
                <a:moveTo>
                  <a:pt x="0" y="0"/>
                </a:moveTo>
                <a:lnTo>
                  <a:pt x="13793282" y="0"/>
                </a:lnTo>
                <a:lnTo>
                  <a:pt x="13793282" y="12564426"/>
                </a:lnTo>
                <a:lnTo>
                  <a:pt x="0" y="1256442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6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>
  <p:cSld>
    <p:bg>
      <p:bgPr>
        <a:solidFill>
          <a:srgbClr val="24205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847478" y="3860752"/>
            <a:ext cx="12593044" cy="2870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082"/>
              </a:lnSpc>
            </a:pPr>
            <a:r>
              <a:rPr lang="en-US" sz="21031">
                <a:solidFill>
                  <a:srgbClr val="FFFFFF"/>
                </a:solidFill>
                <a:latin typeface="Norwester"/>
                <a:ea typeface="Norwester"/>
                <a:cs typeface="Norwester"/>
                <a:sym typeface="Norwester"/>
              </a:rPr>
              <a:t>Thank you!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4205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156357" y="5982555"/>
            <a:ext cx="8528903" cy="8270686"/>
            <a:chOff x="0" y="0"/>
            <a:chExt cx="11371871" cy="11027581"/>
          </a:xfrm>
        </p:grpSpPr>
        <p:sp>
          <p:nvSpPr>
            <p:cNvPr name="Freeform 3" id="3"/>
            <p:cNvSpPr/>
            <p:nvPr/>
          </p:nvSpPr>
          <p:spPr>
            <a:xfrm flipH="false" flipV="false" rot="-10719171">
              <a:off x="1844552" y="1037276"/>
              <a:ext cx="9447003" cy="6943547"/>
            </a:xfrm>
            <a:custGeom>
              <a:avLst/>
              <a:gdLst/>
              <a:ahLst/>
              <a:cxnLst/>
              <a:rect r="r" b="b" t="t" l="l"/>
              <a:pathLst>
                <a:path h="6943547" w="9447003">
                  <a:moveTo>
                    <a:pt x="0" y="0"/>
                  </a:moveTo>
                  <a:lnTo>
                    <a:pt x="9447003" y="0"/>
                  </a:lnTo>
                  <a:lnTo>
                    <a:pt x="9447003" y="6943547"/>
                  </a:lnTo>
                  <a:lnTo>
                    <a:pt x="0" y="69435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-8219217">
              <a:off x="2025196" y="1187382"/>
              <a:ext cx="6890789" cy="8652818"/>
            </a:xfrm>
            <a:custGeom>
              <a:avLst/>
              <a:gdLst/>
              <a:ahLst/>
              <a:cxnLst/>
              <a:rect r="r" b="b" t="t" l="l"/>
              <a:pathLst>
                <a:path h="8652818" w="6890789">
                  <a:moveTo>
                    <a:pt x="0" y="0"/>
                  </a:moveTo>
                  <a:lnTo>
                    <a:pt x="6890790" y="0"/>
                  </a:lnTo>
                  <a:lnTo>
                    <a:pt x="6890790" y="8652817"/>
                  </a:lnTo>
                  <a:lnTo>
                    <a:pt x="0" y="86528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15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-483135">
            <a:off x="2247359" y="-299658"/>
            <a:ext cx="13793282" cy="12564426"/>
          </a:xfrm>
          <a:custGeom>
            <a:avLst/>
            <a:gdLst/>
            <a:ahLst/>
            <a:cxnLst/>
            <a:rect r="r" b="b" t="t" l="l"/>
            <a:pathLst>
              <a:path h="12564426" w="13793282">
                <a:moveTo>
                  <a:pt x="0" y="0"/>
                </a:moveTo>
                <a:lnTo>
                  <a:pt x="13793282" y="0"/>
                </a:lnTo>
                <a:lnTo>
                  <a:pt x="13793282" y="12564426"/>
                </a:lnTo>
                <a:lnTo>
                  <a:pt x="0" y="125644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6" id="6"/>
          <p:cNvSpPr/>
          <p:nvPr/>
        </p:nvSpPr>
        <p:spPr>
          <a:xfrm flipV="true">
            <a:off x="6140905" y="1222440"/>
            <a:ext cx="6006189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7" id="7"/>
          <p:cNvGrpSpPr/>
          <p:nvPr/>
        </p:nvGrpSpPr>
        <p:grpSpPr>
          <a:xfrm rot="0">
            <a:off x="-2366802" y="3220829"/>
            <a:ext cx="7836709" cy="8401050"/>
            <a:chOff x="0" y="0"/>
            <a:chExt cx="10448945" cy="11201400"/>
          </a:xfrm>
        </p:grpSpPr>
        <p:sp>
          <p:nvSpPr>
            <p:cNvPr name="Freeform 8" id="8"/>
            <p:cNvSpPr/>
            <p:nvPr/>
          </p:nvSpPr>
          <p:spPr>
            <a:xfrm flipH="true" flipV="false" rot="0">
              <a:off x="0" y="0"/>
              <a:ext cx="10448945" cy="11201400"/>
            </a:xfrm>
            <a:custGeom>
              <a:avLst/>
              <a:gdLst/>
              <a:ahLst/>
              <a:cxnLst/>
              <a:rect r="r" b="b" t="t" l="l"/>
              <a:pathLst>
                <a:path h="11201400" w="10448945">
                  <a:moveTo>
                    <a:pt x="10448945" y="0"/>
                  </a:moveTo>
                  <a:lnTo>
                    <a:pt x="0" y="0"/>
                  </a:lnTo>
                  <a:lnTo>
                    <a:pt x="0" y="11201400"/>
                  </a:lnTo>
                  <a:lnTo>
                    <a:pt x="10448945" y="11201400"/>
                  </a:lnTo>
                  <a:lnTo>
                    <a:pt x="10448945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-25810" t="0" r="-26442" b="-203945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4511948" y="4500170"/>
              <a:ext cx="1425050" cy="4378645"/>
            </a:xfrm>
            <a:custGeom>
              <a:avLst/>
              <a:gdLst/>
              <a:ahLst/>
              <a:cxnLst/>
              <a:rect r="r" b="b" t="t" l="l"/>
              <a:pathLst>
                <a:path h="4378645" w="1425050">
                  <a:moveTo>
                    <a:pt x="0" y="0"/>
                  </a:moveTo>
                  <a:lnTo>
                    <a:pt x="1425049" y="0"/>
                  </a:lnTo>
                  <a:lnTo>
                    <a:pt x="1425049" y="4378644"/>
                  </a:lnTo>
                  <a:lnTo>
                    <a:pt x="0" y="43786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6140905" y="180975"/>
            <a:ext cx="6006189" cy="847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300"/>
              </a:lnSpc>
            </a:pPr>
            <a:r>
              <a:rPr lang="en-US" sz="6000">
                <a:solidFill>
                  <a:srgbClr val="FFFFFF"/>
                </a:solidFill>
                <a:latin typeface="Norwester"/>
                <a:ea typeface="Norwester"/>
                <a:cs typeface="Norwester"/>
                <a:sym typeface="Norwester"/>
              </a:rPr>
              <a:t>Our Objective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3692672" y="1559504"/>
            <a:ext cx="11322744" cy="4344940"/>
            <a:chOff x="0" y="0"/>
            <a:chExt cx="15096992" cy="5793254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0" y="0"/>
              <a:ext cx="15096992" cy="5793254"/>
              <a:chOff x="0" y="0"/>
              <a:chExt cx="2998644" cy="1150686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2998644" cy="1150686"/>
              </a:xfrm>
              <a:custGeom>
                <a:avLst/>
                <a:gdLst/>
                <a:ahLst/>
                <a:cxnLst/>
                <a:rect r="r" b="b" t="t" l="l"/>
                <a:pathLst>
                  <a:path h="1150686" w="2998644">
                    <a:moveTo>
                      <a:pt x="44308" y="0"/>
                    </a:moveTo>
                    <a:lnTo>
                      <a:pt x="2954336" y="0"/>
                    </a:lnTo>
                    <a:cubicBezTo>
                      <a:pt x="2966087" y="0"/>
                      <a:pt x="2977357" y="4668"/>
                      <a:pt x="2985666" y="12978"/>
                    </a:cubicBezTo>
                    <a:cubicBezTo>
                      <a:pt x="2993976" y="21287"/>
                      <a:pt x="2998644" y="32557"/>
                      <a:pt x="2998644" y="44308"/>
                    </a:cubicBezTo>
                    <a:lnTo>
                      <a:pt x="2998644" y="1106378"/>
                    </a:lnTo>
                    <a:cubicBezTo>
                      <a:pt x="2998644" y="1118130"/>
                      <a:pt x="2993976" y="1129400"/>
                      <a:pt x="2985666" y="1137709"/>
                    </a:cubicBezTo>
                    <a:cubicBezTo>
                      <a:pt x="2977357" y="1146018"/>
                      <a:pt x="2966087" y="1150686"/>
                      <a:pt x="2954336" y="1150686"/>
                    </a:cubicBezTo>
                    <a:lnTo>
                      <a:pt x="44308" y="1150686"/>
                    </a:lnTo>
                    <a:cubicBezTo>
                      <a:pt x="32557" y="1150686"/>
                      <a:pt x="21287" y="1146018"/>
                      <a:pt x="12978" y="1137709"/>
                    </a:cubicBezTo>
                    <a:cubicBezTo>
                      <a:pt x="4668" y="1129400"/>
                      <a:pt x="0" y="1118130"/>
                      <a:pt x="0" y="1106378"/>
                    </a:cubicBezTo>
                    <a:lnTo>
                      <a:pt x="0" y="44308"/>
                    </a:lnTo>
                    <a:cubicBezTo>
                      <a:pt x="0" y="32557"/>
                      <a:pt x="4668" y="21287"/>
                      <a:pt x="12978" y="12978"/>
                    </a:cubicBezTo>
                    <a:cubicBezTo>
                      <a:pt x="21287" y="4668"/>
                      <a:pt x="32557" y="0"/>
                      <a:pt x="44308" y="0"/>
                    </a:cubicBezTo>
                    <a:close/>
                  </a:path>
                </a:pathLst>
              </a:custGeom>
              <a:solidFill>
                <a:srgbClr val="4C5498">
                  <a:alpha val="29804"/>
                </a:srgbClr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38100"/>
                <a:ext cx="2998644" cy="1188786"/>
              </a:xfrm>
              <a:prstGeom prst="rect">
                <a:avLst/>
              </a:prstGeom>
            </p:spPr>
            <p:txBody>
              <a:bodyPr anchor="ctr" rtlCol="false" tIns="40569" lIns="40569" bIns="40569" rIns="40569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15" id="15"/>
            <p:cNvSpPr txBox="true"/>
            <p:nvPr/>
          </p:nvSpPr>
          <p:spPr>
            <a:xfrm rot="0">
              <a:off x="192450" y="722130"/>
              <a:ext cx="14712092" cy="7013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685816" indent="-342908" lvl="1">
                <a:lnSpc>
                  <a:spcPts val="4447"/>
                </a:lnSpc>
                <a:buFont typeface="Arial"/>
                <a:buChar char="•"/>
              </a:pPr>
              <a:r>
                <a:rPr lang="en-US" b="true" sz="3176">
                  <a:solidFill>
                    <a:srgbClr val="EAEDF6"/>
                  </a:solidFill>
                  <a:latin typeface="Open Sans 1 Bold"/>
                  <a:ea typeface="Open Sans 1 Bold"/>
                  <a:cs typeface="Open Sans 1 Bold"/>
                  <a:sym typeface="Open Sans 1 Bold"/>
                </a:rPr>
                <a:t>Identify hidden patterns across clinical attributes</a:t>
              </a: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3837010" y="2684652"/>
            <a:ext cx="11034069" cy="27695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85816" indent="-342908" lvl="1">
              <a:lnSpc>
                <a:spcPts val="4447"/>
              </a:lnSpc>
              <a:buFont typeface="Arial"/>
              <a:buChar char="•"/>
            </a:pPr>
            <a:r>
              <a:rPr lang="en-US" b="true" sz="3176" strike="sngStrike">
                <a:solidFill>
                  <a:srgbClr val="EAEDF6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Replace Clinical Decision-Making</a:t>
            </a:r>
          </a:p>
          <a:p>
            <a:pPr algn="just" marL="685816" indent="-342908" lvl="1">
              <a:lnSpc>
                <a:spcPts val="4447"/>
              </a:lnSpc>
              <a:buFont typeface="Arial"/>
              <a:buChar char="•"/>
            </a:pPr>
            <a:r>
              <a:rPr lang="en-US" b="true" sz="3176">
                <a:solidFill>
                  <a:srgbClr val="EAEDF6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Complement Clinical Decision Making in flagging high-risk patients earlier</a:t>
            </a:r>
          </a:p>
          <a:p>
            <a:pPr algn="just" marL="685816" indent="-342908" lvl="1">
              <a:lnSpc>
                <a:spcPts val="4447"/>
              </a:lnSpc>
              <a:buFont typeface="Arial"/>
              <a:buChar char="•"/>
            </a:pPr>
            <a:r>
              <a:rPr lang="en-US" b="true" sz="3176">
                <a:solidFill>
                  <a:srgbClr val="EAEDF6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Allows for more tailored monitoring and treatment plans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3692672" y="6218769"/>
            <a:ext cx="12672431" cy="2944772"/>
            <a:chOff x="0" y="0"/>
            <a:chExt cx="16896574" cy="3926362"/>
          </a:xfrm>
        </p:grpSpPr>
        <p:sp>
          <p:nvSpPr>
            <p:cNvPr name="TextBox 18" id="18"/>
            <p:cNvSpPr txBox="true"/>
            <p:nvPr/>
          </p:nvSpPr>
          <p:spPr>
            <a:xfrm rot="0">
              <a:off x="1573134" y="85725"/>
              <a:ext cx="13750307" cy="11575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6424"/>
                </a:lnSpc>
              </a:pPr>
              <a:r>
                <a:rPr lang="en-US" b="true" sz="6118">
                  <a:solidFill>
                    <a:srgbClr val="D9D9D9"/>
                  </a:solidFill>
                  <a:latin typeface="Open Sans 2 Bold"/>
                  <a:ea typeface="Open Sans 2 Bold"/>
                  <a:cs typeface="Open Sans 2 Bold"/>
                  <a:sym typeface="Open Sans 2 Bold"/>
                </a:rPr>
                <a:t>Problem Statement: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0" y="1313963"/>
              <a:ext cx="16896574" cy="261239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5139"/>
                </a:lnSpc>
              </a:pPr>
              <a:r>
                <a:rPr lang="en-US" b="true" sz="4894">
                  <a:solidFill>
                    <a:srgbClr val="FFFFFF"/>
                  </a:solidFill>
                  <a:latin typeface="Open Sans 2 Bold"/>
                  <a:ea typeface="Open Sans 2 Bold"/>
                  <a:cs typeface="Open Sans 2 Bold"/>
                  <a:sym typeface="Open Sans 2 Bold"/>
                </a:rPr>
                <a:t>Are we able to Predict </a:t>
              </a:r>
              <a:r>
                <a:rPr lang="en-US" b="true" sz="4894">
                  <a:solidFill>
                    <a:srgbClr val="F3939C"/>
                  </a:solidFill>
                  <a:latin typeface="Open Sans 2 Bold"/>
                  <a:ea typeface="Open Sans 2 Bold"/>
                  <a:cs typeface="Open Sans 2 Bold"/>
                  <a:sym typeface="Open Sans 2 Bold"/>
                </a:rPr>
                <a:t>Recurrence</a:t>
              </a:r>
              <a:r>
                <a:rPr lang="en-US" b="true" sz="4894">
                  <a:solidFill>
                    <a:srgbClr val="FFFFFF"/>
                  </a:solidFill>
                  <a:latin typeface="Open Sans 2 Bold"/>
                  <a:ea typeface="Open Sans 2 Bold"/>
                  <a:cs typeface="Open Sans 2 Bold"/>
                  <a:sym typeface="Open Sans 2 Bold"/>
                </a:rPr>
                <a:t> of Thyroid Cancer based on Individuals’ </a:t>
              </a:r>
              <a:r>
                <a:rPr lang="en-US" b="true" sz="4894">
                  <a:solidFill>
                    <a:srgbClr val="F3939C"/>
                  </a:solidFill>
                  <a:latin typeface="Open Sans 2 Bold"/>
                  <a:ea typeface="Open Sans 2 Bold"/>
                  <a:cs typeface="Open Sans 2 Bold"/>
                  <a:sym typeface="Open Sans 2 Bold"/>
                </a:rPr>
                <a:t>Physical Attributes</a:t>
              </a:r>
              <a:r>
                <a:rPr lang="en-US" b="true" sz="4894">
                  <a:solidFill>
                    <a:srgbClr val="FFFFFF"/>
                  </a:solidFill>
                  <a:latin typeface="Open Sans 2 Bold"/>
                  <a:ea typeface="Open Sans 2 Bold"/>
                  <a:cs typeface="Open Sans 2 Bold"/>
                  <a:sym typeface="Open Sans 2 Bold"/>
                </a:rPr>
                <a:t>?</a:t>
              </a: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15893143" y="9679373"/>
            <a:ext cx="2180927" cy="3749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13"/>
              </a:lnSpc>
            </a:pPr>
            <a:r>
              <a:rPr lang="en-US" sz="2679" i="true">
                <a:solidFill>
                  <a:srgbClr val="FFFFFF"/>
                </a:solidFill>
                <a:latin typeface="Comic Sans Italics"/>
                <a:ea typeface="Comic Sans Italics"/>
                <a:cs typeface="Comic Sans Italics"/>
                <a:sym typeface="Comic Sans Italics"/>
              </a:rPr>
              <a:t>Introduction</a:t>
            </a:r>
          </a:p>
        </p:txBody>
      </p:sp>
      <p:sp>
        <p:nvSpPr>
          <p:cNvPr name="Freeform 21" id="21"/>
          <p:cNvSpPr/>
          <p:nvPr/>
        </p:nvSpPr>
        <p:spPr>
          <a:xfrm flipH="false" flipV="false" rot="2043906">
            <a:off x="-1897674" y="-3896905"/>
            <a:ext cx="5168092" cy="6489613"/>
          </a:xfrm>
          <a:custGeom>
            <a:avLst/>
            <a:gdLst/>
            <a:ahLst/>
            <a:cxnLst/>
            <a:rect r="r" b="b" t="t" l="l"/>
            <a:pathLst>
              <a:path h="6489613" w="5168092">
                <a:moveTo>
                  <a:pt x="0" y="0"/>
                </a:moveTo>
                <a:lnTo>
                  <a:pt x="5168092" y="0"/>
                </a:lnTo>
                <a:lnTo>
                  <a:pt x="5168092" y="6489613"/>
                </a:lnTo>
                <a:lnTo>
                  <a:pt x="0" y="648961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-10719171">
            <a:off x="-3542626" y="-2603830"/>
            <a:ext cx="7085252" cy="5207660"/>
          </a:xfrm>
          <a:custGeom>
            <a:avLst/>
            <a:gdLst/>
            <a:ahLst/>
            <a:cxnLst/>
            <a:rect r="r" b="b" t="t" l="l"/>
            <a:pathLst>
              <a:path h="5207660" w="7085252">
                <a:moveTo>
                  <a:pt x="0" y="0"/>
                </a:moveTo>
                <a:lnTo>
                  <a:pt x="7085252" y="0"/>
                </a:lnTo>
                <a:lnTo>
                  <a:pt x="7085252" y="5207660"/>
                </a:lnTo>
                <a:lnTo>
                  <a:pt x="0" y="52076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1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4205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483135">
            <a:off x="2247359" y="171341"/>
            <a:ext cx="13793282" cy="12564426"/>
          </a:xfrm>
          <a:custGeom>
            <a:avLst/>
            <a:gdLst/>
            <a:ahLst/>
            <a:cxnLst/>
            <a:rect r="r" b="b" t="t" l="l"/>
            <a:pathLst>
              <a:path h="12564426" w="13793282">
                <a:moveTo>
                  <a:pt x="0" y="0"/>
                </a:moveTo>
                <a:lnTo>
                  <a:pt x="13793282" y="0"/>
                </a:lnTo>
                <a:lnTo>
                  <a:pt x="13793282" y="12564425"/>
                </a:lnTo>
                <a:lnTo>
                  <a:pt x="0" y="125644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2043906">
            <a:off x="-1472347" y="-3555329"/>
            <a:ext cx="5168092" cy="6489613"/>
          </a:xfrm>
          <a:custGeom>
            <a:avLst/>
            <a:gdLst/>
            <a:ahLst/>
            <a:cxnLst/>
            <a:rect r="r" b="b" t="t" l="l"/>
            <a:pathLst>
              <a:path h="6489613" w="5168092">
                <a:moveTo>
                  <a:pt x="0" y="0"/>
                </a:moveTo>
                <a:lnTo>
                  <a:pt x="5168092" y="0"/>
                </a:lnTo>
                <a:lnTo>
                  <a:pt x="5168092" y="6489613"/>
                </a:lnTo>
                <a:lnTo>
                  <a:pt x="0" y="648961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>
            <a:off x="729521" y="6001605"/>
            <a:ext cx="6443328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-10719171">
            <a:off x="-3542626" y="-2603830"/>
            <a:ext cx="7085252" cy="5207660"/>
          </a:xfrm>
          <a:custGeom>
            <a:avLst/>
            <a:gdLst/>
            <a:ahLst/>
            <a:cxnLst/>
            <a:rect r="r" b="b" t="t" l="l"/>
            <a:pathLst>
              <a:path h="5207660" w="7085252">
                <a:moveTo>
                  <a:pt x="0" y="0"/>
                </a:moveTo>
                <a:lnTo>
                  <a:pt x="7085252" y="0"/>
                </a:lnTo>
                <a:lnTo>
                  <a:pt x="7085252" y="5207660"/>
                </a:lnTo>
                <a:lnTo>
                  <a:pt x="0" y="520766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21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8219217">
            <a:off x="14675254" y="6873091"/>
            <a:ext cx="5168092" cy="6489613"/>
          </a:xfrm>
          <a:custGeom>
            <a:avLst/>
            <a:gdLst/>
            <a:ahLst/>
            <a:cxnLst/>
            <a:rect r="r" b="b" t="t" l="l"/>
            <a:pathLst>
              <a:path h="6489613" w="5168092">
                <a:moveTo>
                  <a:pt x="0" y="0"/>
                </a:moveTo>
                <a:lnTo>
                  <a:pt x="5168092" y="0"/>
                </a:lnTo>
                <a:lnTo>
                  <a:pt x="5168092" y="6489613"/>
                </a:lnTo>
                <a:lnTo>
                  <a:pt x="0" y="648961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821561" y="-37683"/>
            <a:ext cx="20649366" cy="10324683"/>
          </a:xfrm>
          <a:custGeom>
            <a:avLst/>
            <a:gdLst/>
            <a:ahLst/>
            <a:cxnLst/>
            <a:rect r="r" b="b" t="t" l="l"/>
            <a:pathLst>
              <a:path h="10324683" w="20649366">
                <a:moveTo>
                  <a:pt x="0" y="0"/>
                </a:moveTo>
                <a:lnTo>
                  <a:pt x="20649365" y="0"/>
                </a:lnTo>
                <a:lnTo>
                  <a:pt x="20649365" y="10324683"/>
                </a:lnTo>
                <a:lnTo>
                  <a:pt x="0" y="1032468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729544" y="5873249"/>
            <a:ext cx="8773601" cy="27773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803"/>
              </a:lnSpc>
            </a:pPr>
            <a:r>
              <a:rPr lang="en-US" sz="10289">
                <a:solidFill>
                  <a:srgbClr val="FFFFFF"/>
                </a:solidFill>
                <a:latin typeface="Norwester"/>
                <a:ea typeface="Norwester"/>
                <a:cs typeface="Norwester"/>
                <a:sym typeface="Norwester"/>
              </a:rPr>
              <a:t>Exploratory data analysis</a:t>
            </a:r>
          </a:p>
        </p:txBody>
      </p:sp>
      <p:sp>
        <p:nvSpPr>
          <p:cNvPr name="AutoShape 9" id="9"/>
          <p:cNvSpPr/>
          <p:nvPr/>
        </p:nvSpPr>
        <p:spPr>
          <a:xfrm flipV="true">
            <a:off x="729544" y="8650572"/>
            <a:ext cx="7939474" cy="9525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4205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156357" y="5982555"/>
            <a:ext cx="8528903" cy="8270686"/>
            <a:chOff x="0" y="0"/>
            <a:chExt cx="11371871" cy="11027581"/>
          </a:xfrm>
        </p:grpSpPr>
        <p:sp>
          <p:nvSpPr>
            <p:cNvPr name="Freeform 3" id="3"/>
            <p:cNvSpPr/>
            <p:nvPr/>
          </p:nvSpPr>
          <p:spPr>
            <a:xfrm flipH="false" flipV="false" rot="-10719171">
              <a:off x="1844552" y="1037276"/>
              <a:ext cx="9447003" cy="6943547"/>
            </a:xfrm>
            <a:custGeom>
              <a:avLst/>
              <a:gdLst/>
              <a:ahLst/>
              <a:cxnLst/>
              <a:rect r="r" b="b" t="t" l="l"/>
              <a:pathLst>
                <a:path h="6943547" w="9447003">
                  <a:moveTo>
                    <a:pt x="0" y="0"/>
                  </a:moveTo>
                  <a:lnTo>
                    <a:pt x="9447003" y="0"/>
                  </a:lnTo>
                  <a:lnTo>
                    <a:pt x="9447003" y="6943547"/>
                  </a:lnTo>
                  <a:lnTo>
                    <a:pt x="0" y="69435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-8219217">
              <a:off x="2025196" y="1187382"/>
              <a:ext cx="6890789" cy="8652818"/>
            </a:xfrm>
            <a:custGeom>
              <a:avLst/>
              <a:gdLst/>
              <a:ahLst/>
              <a:cxnLst/>
              <a:rect r="r" b="b" t="t" l="l"/>
              <a:pathLst>
                <a:path h="8652818" w="6890789">
                  <a:moveTo>
                    <a:pt x="0" y="0"/>
                  </a:moveTo>
                  <a:lnTo>
                    <a:pt x="6890790" y="0"/>
                  </a:lnTo>
                  <a:lnTo>
                    <a:pt x="6890790" y="8652817"/>
                  </a:lnTo>
                  <a:lnTo>
                    <a:pt x="0" y="86528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15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-483135">
            <a:off x="2247359" y="-299658"/>
            <a:ext cx="13793282" cy="12564426"/>
          </a:xfrm>
          <a:custGeom>
            <a:avLst/>
            <a:gdLst/>
            <a:ahLst/>
            <a:cxnLst/>
            <a:rect r="r" b="b" t="t" l="l"/>
            <a:pathLst>
              <a:path h="12564426" w="13793282">
                <a:moveTo>
                  <a:pt x="0" y="0"/>
                </a:moveTo>
                <a:lnTo>
                  <a:pt x="13793282" y="0"/>
                </a:lnTo>
                <a:lnTo>
                  <a:pt x="13793282" y="12564426"/>
                </a:lnTo>
                <a:lnTo>
                  <a:pt x="0" y="125644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6" id="6"/>
          <p:cNvSpPr/>
          <p:nvPr/>
        </p:nvSpPr>
        <p:spPr>
          <a:xfrm>
            <a:off x="3735681" y="1222440"/>
            <a:ext cx="10672301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7" id="7"/>
          <p:cNvGrpSpPr/>
          <p:nvPr/>
        </p:nvGrpSpPr>
        <p:grpSpPr>
          <a:xfrm rot="0">
            <a:off x="717680" y="2282432"/>
            <a:ext cx="14191151" cy="4066108"/>
            <a:chOff x="0" y="0"/>
            <a:chExt cx="18921535" cy="542147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14478097" y="0"/>
              <a:ext cx="3885474" cy="3885474"/>
            </a:xfrm>
            <a:custGeom>
              <a:avLst/>
              <a:gdLst/>
              <a:ahLst/>
              <a:cxnLst/>
              <a:rect r="r" b="b" t="t" l="l"/>
              <a:pathLst>
                <a:path h="3885474" w="3885474">
                  <a:moveTo>
                    <a:pt x="0" y="0"/>
                  </a:moveTo>
                  <a:lnTo>
                    <a:pt x="3885473" y="0"/>
                  </a:lnTo>
                  <a:lnTo>
                    <a:pt x="3885473" y="3885474"/>
                  </a:lnTo>
                  <a:lnTo>
                    <a:pt x="0" y="38854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</p:spPr>
        </p:sp>
        <p:sp>
          <p:nvSpPr>
            <p:cNvPr name="TextBox 9" id="9"/>
            <p:cNvSpPr txBox="true"/>
            <p:nvPr/>
          </p:nvSpPr>
          <p:spPr>
            <a:xfrm rot="0">
              <a:off x="13920132" y="3457113"/>
              <a:ext cx="5001403" cy="79004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5036"/>
                </a:lnSpc>
              </a:pPr>
              <a:r>
                <a:rPr lang="en-US" sz="3597" b="true">
                  <a:solidFill>
                    <a:srgbClr val="EAEDF6"/>
                  </a:solidFill>
                  <a:latin typeface="Open Sans 1 Bold"/>
                  <a:ea typeface="Open Sans 1 Bold"/>
                  <a:cs typeface="Open Sans 1 Bold"/>
                  <a:sym typeface="Open Sans 1 Bold"/>
                </a:rPr>
                <a:t>Thyroid_Diff.csv</a:t>
              </a:r>
            </a:p>
          </p:txBody>
        </p:sp>
        <p:sp>
          <p:nvSpPr>
            <p:cNvPr name="Freeform 10" id="10"/>
            <p:cNvSpPr/>
            <p:nvPr/>
          </p:nvSpPr>
          <p:spPr>
            <a:xfrm flipH="false" flipV="false" rot="0">
              <a:off x="0" y="2208037"/>
              <a:ext cx="9951296" cy="3213439"/>
            </a:xfrm>
            <a:custGeom>
              <a:avLst/>
              <a:gdLst/>
              <a:ahLst/>
              <a:cxnLst/>
              <a:rect r="r" b="b" t="t" l="l"/>
              <a:pathLst>
                <a:path h="3213439" w="9951296">
                  <a:moveTo>
                    <a:pt x="0" y="0"/>
                  </a:moveTo>
                  <a:lnTo>
                    <a:pt x="9951296" y="0"/>
                  </a:lnTo>
                  <a:lnTo>
                    <a:pt x="9951296" y="3213440"/>
                  </a:lnTo>
                  <a:lnTo>
                    <a:pt x="0" y="32134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0" r="0" b="0"/>
              </a:stretch>
            </a:blipFill>
          </p:spPr>
        </p:sp>
        <p:sp>
          <p:nvSpPr>
            <p:cNvPr name="AutoShape 11" id="11"/>
            <p:cNvSpPr/>
            <p:nvPr/>
          </p:nvSpPr>
          <p:spPr>
            <a:xfrm flipV="true">
              <a:off x="9951296" y="2123580"/>
              <a:ext cx="3968836" cy="1691178"/>
            </a:xfrm>
            <a:prstGeom prst="line">
              <a:avLst/>
            </a:prstGeom>
            <a:ln cap="flat" w="114216">
              <a:solidFill>
                <a:srgbClr val="FFFFFF"/>
              </a:solidFill>
              <a:prstDash val="solid"/>
              <a:headEnd type="none" len="sm" w="sm"/>
              <a:tailEnd type="arrow" len="sm" w="med"/>
            </a:ln>
          </p:spPr>
        </p:sp>
      </p:grpSp>
      <p:sp>
        <p:nvSpPr>
          <p:cNvPr name="TextBox 12" id="12"/>
          <p:cNvSpPr txBox="true"/>
          <p:nvPr/>
        </p:nvSpPr>
        <p:spPr>
          <a:xfrm rot="0">
            <a:off x="3735681" y="180975"/>
            <a:ext cx="10816638" cy="847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300"/>
              </a:lnSpc>
            </a:pPr>
            <a:r>
              <a:rPr lang="en-US" sz="6000">
                <a:solidFill>
                  <a:srgbClr val="FFFFFF"/>
                </a:solidFill>
                <a:latin typeface="Norwester"/>
                <a:ea typeface="Norwester"/>
                <a:cs typeface="Norwester"/>
                <a:sym typeface="Norwester"/>
              </a:rPr>
              <a:t>Exploratory Data Analysis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460610" y="9655720"/>
            <a:ext cx="4827390" cy="3732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11"/>
              </a:lnSpc>
            </a:pPr>
            <a:r>
              <a:rPr lang="en-US" sz="2677" i="true">
                <a:solidFill>
                  <a:srgbClr val="FFFFFF"/>
                </a:solidFill>
                <a:latin typeface="Comic Sans Italics"/>
                <a:ea typeface="Comic Sans Italics"/>
                <a:cs typeface="Comic Sans Italics"/>
                <a:sym typeface="Comic Sans Italics"/>
              </a:rPr>
              <a:t>Exploratory Data Analysis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10528318" y="5892766"/>
            <a:ext cx="5133779" cy="2954500"/>
            <a:chOff x="0" y="0"/>
            <a:chExt cx="6845039" cy="3939333"/>
          </a:xfrm>
        </p:grpSpPr>
        <p:sp>
          <p:nvSpPr>
            <p:cNvPr name="AutoShape 15" id="15"/>
            <p:cNvSpPr/>
            <p:nvPr/>
          </p:nvSpPr>
          <p:spPr>
            <a:xfrm flipH="true">
              <a:off x="3397119" y="1196"/>
              <a:ext cx="25400" cy="1213003"/>
            </a:xfrm>
            <a:prstGeom prst="line">
              <a:avLst/>
            </a:prstGeom>
            <a:ln cap="flat" w="114300">
              <a:solidFill>
                <a:srgbClr val="FFFFFF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TextBox 16" id="16"/>
            <p:cNvSpPr txBox="true"/>
            <p:nvPr/>
          </p:nvSpPr>
          <p:spPr>
            <a:xfrm rot="0">
              <a:off x="0" y="1639575"/>
              <a:ext cx="6845039" cy="22997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539749" indent="-269875" lvl="1">
                <a:lnSpc>
                  <a:spcPts val="3499"/>
                </a:lnSpc>
                <a:buFont typeface="Arial"/>
                <a:buChar char="•"/>
              </a:pPr>
              <a:r>
                <a:rPr lang="en-US" b="true" sz="2499">
                  <a:solidFill>
                    <a:srgbClr val="EAEDF6"/>
                  </a:solidFill>
                  <a:latin typeface="Open Sans 1 Bold"/>
                  <a:ea typeface="Open Sans 1 Bold"/>
                  <a:cs typeface="Open Sans 1 Bold"/>
                  <a:sym typeface="Open Sans 1 Bold"/>
                </a:rPr>
                <a:t>Tracks 17 Clinicopathologic Features</a:t>
              </a:r>
            </a:p>
            <a:p>
              <a:pPr algn="l" marL="539749" indent="-269875" lvl="1">
                <a:lnSpc>
                  <a:spcPts val="3499"/>
                </a:lnSpc>
                <a:buFont typeface="Arial"/>
                <a:buChar char="•"/>
              </a:pPr>
              <a:r>
                <a:rPr lang="en-US" b="true" sz="2499">
                  <a:solidFill>
                    <a:srgbClr val="EAEDF6"/>
                  </a:solidFill>
                  <a:latin typeface="Open Sans 1 Bold"/>
                  <a:ea typeface="Open Sans 1 Bold"/>
                  <a:cs typeface="Open Sans 1 Bold"/>
                  <a:sym typeface="Open Sans 1 Bold"/>
                </a:rPr>
                <a:t>383 Thyroid Cancer Patients</a:t>
              </a:r>
            </a:p>
            <a:p>
              <a:pPr algn="l" marL="539749" indent="-269875" lvl="1">
                <a:lnSpc>
                  <a:spcPts val="3499"/>
                </a:lnSpc>
                <a:buFont typeface="Arial"/>
                <a:buChar char="•"/>
              </a:pPr>
              <a:r>
                <a:rPr lang="en-US" b="true" sz="2499">
                  <a:solidFill>
                    <a:srgbClr val="EAEDF6"/>
                  </a:solidFill>
                  <a:latin typeface="Open Sans 1 Bold"/>
                  <a:ea typeface="Open Sans 1 Bold"/>
                  <a:cs typeface="Open Sans 1 Bold"/>
                  <a:sym typeface="Open Sans 1 Bold"/>
                </a:rPr>
                <a:t>Long-term, curated dataset</a:t>
              </a: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2043906">
            <a:off x="-1897674" y="-3896905"/>
            <a:ext cx="5168092" cy="6489613"/>
          </a:xfrm>
          <a:custGeom>
            <a:avLst/>
            <a:gdLst/>
            <a:ahLst/>
            <a:cxnLst/>
            <a:rect r="r" b="b" t="t" l="l"/>
            <a:pathLst>
              <a:path h="6489613" w="5168092">
                <a:moveTo>
                  <a:pt x="0" y="0"/>
                </a:moveTo>
                <a:lnTo>
                  <a:pt x="5168092" y="0"/>
                </a:lnTo>
                <a:lnTo>
                  <a:pt x="5168092" y="6489613"/>
                </a:lnTo>
                <a:lnTo>
                  <a:pt x="0" y="648961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-10719171">
            <a:off x="-3542626" y="-2603830"/>
            <a:ext cx="7085252" cy="5207660"/>
          </a:xfrm>
          <a:custGeom>
            <a:avLst/>
            <a:gdLst/>
            <a:ahLst/>
            <a:cxnLst/>
            <a:rect r="r" b="b" t="t" l="l"/>
            <a:pathLst>
              <a:path h="5207660" w="7085252">
                <a:moveTo>
                  <a:pt x="0" y="0"/>
                </a:moveTo>
                <a:lnTo>
                  <a:pt x="7085252" y="0"/>
                </a:lnTo>
                <a:lnTo>
                  <a:pt x="7085252" y="5207660"/>
                </a:lnTo>
                <a:lnTo>
                  <a:pt x="0" y="52076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1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4205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156357" y="5982555"/>
            <a:ext cx="8528903" cy="8270686"/>
            <a:chOff x="0" y="0"/>
            <a:chExt cx="11371871" cy="11027581"/>
          </a:xfrm>
        </p:grpSpPr>
        <p:sp>
          <p:nvSpPr>
            <p:cNvPr name="Freeform 3" id="3"/>
            <p:cNvSpPr/>
            <p:nvPr/>
          </p:nvSpPr>
          <p:spPr>
            <a:xfrm flipH="false" flipV="false" rot="-10719171">
              <a:off x="1844552" y="1037276"/>
              <a:ext cx="9447003" cy="6943547"/>
            </a:xfrm>
            <a:custGeom>
              <a:avLst/>
              <a:gdLst/>
              <a:ahLst/>
              <a:cxnLst/>
              <a:rect r="r" b="b" t="t" l="l"/>
              <a:pathLst>
                <a:path h="6943547" w="9447003">
                  <a:moveTo>
                    <a:pt x="0" y="0"/>
                  </a:moveTo>
                  <a:lnTo>
                    <a:pt x="9447003" y="0"/>
                  </a:lnTo>
                  <a:lnTo>
                    <a:pt x="9447003" y="6943547"/>
                  </a:lnTo>
                  <a:lnTo>
                    <a:pt x="0" y="69435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-8219217">
              <a:off x="2025196" y="1187382"/>
              <a:ext cx="6890789" cy="8652818"/>
            </a:xfrm>
            <a:custGeom>
              <a:avLst/>
              <a:gdLst/>
              <a:ahLst/>
              <a:cxnLst/>
              <a:rect r="r" b="b" t="t" l="l"/>
              <a:pathLst>
                <a:path h="8652818" w="6890789">
                  <a:moveTo>
                    <a:pt x="0" y="0"/>
                  </a:moveTo>
                  <a:lnTo>
                    <a:pt x="6890790" y="0"/>
                  </a:lnTo>
                  <a:lnTo>
                    <a:pt x="6890790" y="8652817"/>
                  </a:lnTo>
                  <a:lnTo>
                    <a:pt x="0" y="86528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15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-483135">
            <a:off x="2247359" y="-299658"/>
            <a:ext cx="13793282" cy="12564426"/>
          </a:xfrm>
          <a:custGeom>
            <a:avLst/>
            <a:gdLst/>
            <a:ahLst/>
            <a:cxnLst/>
            <a:rect r="r" b="b" t="t" l="l"/>
            <a:pathLst>
              <a:path h="12564426" w="13793282">
                <a:moveTo>
                  <a:pt x="0" y="0"/>
                </a:moveTo>
                <a:lnTo>
                  <a:pt x="13793282" y="0"/>
                </a:lnTo>
                <a:lnTo>
                  <a:pt x="13793282" y="12564426"/>
                </a:lnTo>
                <a:lnTo>
                  <a:pt x="0" y="125644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6" id="6"/>
          <p:cNvSpPr/>
          <p:nvPr/>
        </p:nvSpPr>
        <p:spPr>
          <a:xfrm>
            <a:off x="5611256" y="1047750"/>
            <a:ext cx="7065487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7" id="7"/>
          <p:cNvGrpSpPr/>
          <p:nvPr/>
        </p:nvGrpSpPr>
        <p:grpSpPr>
          <a:xfrm rot="0">
            <a:off x="195101" y="8632278"/>
            <a:ext cx="1667198" cy="1415774"/>
            <a:chOff x="0" y="0"/>
            <a:chExt cx="2222930" cy="188769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247994" y="0"/>
              <a:ext cx="1726943" cy="1726943"/>
            </a:xfrm>
            <a:custGeom>
              <a:avLst/>
              <a:gdLst/>
              <a:ahLst/>
              <a:cxnLst/>
              <a:rect r="r" b="b" t="t" l="l"/>
              <a:pathLst>
                <a:path h="1726943" w="1726943">
                  <a:moveTo>
                    <a:pt x="0" y="0"/>
                  </a:moveTo>
                  <a:lnTo>
                    <a:pt x="1726943" y="0"/>
                  </a:lnTo>
                  <a:lnTo>
                    <a:pt x="1726943" y="1726943"/>
                  </a:lnTo>
                  <a:lnTo>
                    <a:pt x="0" y="17269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</p:spPr>
        </p:sp>
        <p:sp>
          <p:nvSpPr>
            <p:cNvPr name="TextBox 9" id="9"/>
            <p:cNvSpPr txBox="true"/>
            <p:nvPr/>
          </p:nvSpPr>
          <p:spPr>
            <a:xfrm rot="0">
              <a:off x="0" y="1537613"/>
              <a:ext cx="2222930" cy="35008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2238"/>
                </a:lnSpc>
              </a:pPr>
              <a:r>
                <a:rPr lang="en-US" sz="1598" b="true">
                  <a:solidFill>
                    <a:srgbClr val="EAEDF6"/>
                  </a:solidFill>
                  <a:latin typeface="Open Sans 1 Bold"/>
                  <a:ea typeface="Open Sans 1 Bold"/>
                  <a:cs typeface="Open Sans 1 Bold"/>
                  <a:sym typeface="Open Sans 1 Bold"/>
                </a:rPr>
                <a:t>Thyroid_Diff.csv</a:t>
              </a: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6900457" y="1631255"/>
            <a:ext cx="4487086" cy="7001023"/>
          </a:xfrm>
          <a:custGeom>
            <a:avLst/>
            <a:gdLst/>
            <a:ahLst/>
            <a:cxnLst/>
            <a:rect r="r" b="b" t="t" l="l"/>
            <a:pathLst>
              <a:path h="7001023" w="4487086">
                <a:moveTo>
                  <a:pt x="0" y="0"/>
                </a:moveTo>
                <a:lnTo>
                  <a:pt x="4487086" y="0"/>
                </a:lnTo>
                <a:lnTo>
                  <a:pt x="4487086" y="7001023"/>
                </a:lnTo>
                <a:lnTo>
                  <a:pt x="0" y="700102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3735681" y="180975"/>
            <a:ext cx="10816638" cy="847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300"/>
              </a:lnSpc>
            </a:pPr>
            <a:r>
              <a:rPr lang="en-US" sz="6000">
                <a:solidFill>
                  <a:srgbClr val="FFFFFF"/>
                </a:solidFill>
                <a:latin typeface="Norwester"/>
                <a:ea typeface="Norwester"/>
                <a:cs typeface="Norwester"/>
                <a:sym typeface="Norwester"/>
              </a:rPr>
              <a:t>Statistical Profile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460610" y="9655720"/>
            <a:ext cx="4827390" cy="3732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11"/>
              </a:lnSpc>
            </a:pPr>
            <a:r>
              <a:rPr lang="en-US" sz="2677" i="true">
                <a:solidFill>
                  <a:srgbClr val="FFFFFF"/>
                </a:solidFill>
                <a:latin typeface="Comic Sans Italics"/>
                <a:ea typeface="Comic Sans Italics"/>
                <a:cs typeface="Comic Sans Italics"/>
                <a:sym typeface="Comic Sans Italics"/>
              </a:rPr>
              <a:t>Exploratory Data Analysis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2043906">
            <a:off x="-1897674" y="-3896905"/>
            <a:ext cx="5168092" cy="6489613"/>
          </a:xfrm>
          <a:custGeom>
            <a:avLst/>
            <a:gdLst/>
            <a:ahLst/>
            <a:cxnLst/>
            <a:rect r="r" b="b" t="t" l="l"/>
            <a:pathLst>
              <a:path h="6489613" w="5168092">
                <a:moveTo>
                  <a:pt x="0" y="0"/>
                </a:moveTo>
                <a:lnTo>
                  <a:pt x="5168092" y="0"/>
                </a:lnTo>
                <a:lnTo>
                  <a:pt x="5168092" y="6489613"/>
                </a:lnTo>
                <a:lnTo>
                  <a:pt x="0" y="648961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-10719171">
            <a:off x="-3542626" y="-2603830"/>
            <a:ext cx="7085252" cy="5207660"/>
          </a:xfrm>
          <a:custGeom>
            <a:avLst/>
            <a:gdLst/>
            <a:ahLst/>
            <a:cxnLst/>
            <a:rect r="r" b="b" t="t" l="l"/>
            <a:pathLst>
              <a:path h="5207660" w="7085252">
                <a:moveTo>
                  <a:pt x="0" y="0"/>
                </a:moveTo>
                <a:lnTo>
                  <a:pt x="7085252" y="0"/>
                </a:lnTo>
                <a:lnTo>
                  <a:pt x="7085252" y="5207660"/>
                </a:lnTo>
                <a:lnTo>
                  <a:pt x="0" y="52076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1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4205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156357" y="5982555"/>
            <a:ext cx="8528903" cy="8270686"/>
            <a:chOff x="0" y="0"/>
            <a:chExt cx="11371871" cy="11027581"/>
          </a:xfrm>
        </p:grpSpPr>
        <p:sp>
          <p:nvSpPr>
            <p:cNvPr name="Freeform 3" id="3"/>
            <p:cNvSpPr/>
            <p:nvPr/>
          </p:nvSpPr>
          <p:spPr>
            <a:xfrm flipH="false" flipV="false" rot="-10719171">
              <a:off x="1844552" y="1037276"/>
              <a:ext cx="9447003" cy="6943547"/>
            </a:xfrm>
            <a:custGeom>
              <a:avLst/>
              <a:gdLst/>
              <a:ahLst/>
              <a:cxnLst/>
              <a:rect r="r" b="b" t="t" l="l"/>
              <a:pathLst>
                <a:path h="6943547" w="9447003">
                  <a:moveTo>
                    <a:pt x="0" y="0"/>
                  </a:moveTo>
                  <a:lnTo>
                    <a:pt x="9447003" y="0"/>
                  </a:lnTo>
                  <a:lnTo>
                    <a:pt x="9447003" y="6943547"/>
                  </a:lnTo>
                  <a:lnTo>
                    <a:pt x="0" y="69435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-8219217">
              <a:off x="2025196" y="1187382"/>
              <a:ext cx="6890789" cy="8652818"/>
            </a:xfrm>
            <a:custGeom>
              <a:avLst/>
              <a:gdLst/>
              <a:ahLst/>
              <a:cxnLst/>
              <a:rect r="r" b="b" t="t" l="l"/>
              <a:pathLst>
                <a:path h="8652818" w="6890789">
                  <a:moveTo>
                    <a:pt x="0" y="0"/>
                  </a:moveTo>
                  <a:lnTo>
                    <a:pt x="6890790" y="0"/>
                  </a:lnTo>
                  <a:lnTo>
                    <a:pt x="6890790" y="8652817"/>
                  </a:lnTo>
                  <a:lnTo>
                    <a:pt x="0" y="86528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15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-483135">
            <a:off x="2247359" y="-299658"/>
            <a:ext cx="13793282" cy="12564426"/>
          </a:xfrm>
          <a:custGeom>
            <a:avLst/>
            <a:gdLst/>
            <a:ahLst/>
            <a:cxnLst/>
            <a:rect r="r" b="b" t="t" l="l"/>
            <a:pathLst>
              <a:path h="12564426" w="13793282">
                <a:moveTo>
                  <a:pt x="0" y="0"/>
                </a:moveTo>
                <a:lnTo>
                  <a:pt x="13793282" y="0"/>
                </a:lnTo>
                <a:lnTo>
                  <a:pt x="13793282" y="12564426"/>
                </a:lnTo>
                <a:lnTo>
                  <a:pt x="0" y="125644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6" id="6"/>
          <p:cNvSpPr/>
          <p:nvPr/>
        </p:nvSpPr>
        <p:spPr>
          <a:xfrm flipV="true">
            <a:off x="5237960" y="1009650"/>
            <a:ext cx="7812079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7" id="7"/>
          <p:cNvGrpSpPr/>
          <p:nvPr/>
        </p:nvGrpSpPr>
        <p:grpSpPr>
          <a:xfrm rot="0">
            <a:off x="2950213" y="2071721"/>
            <a:ext cx="14840480" cy="3807732"/>
            <a:chOff x="0" y="0"/>
            <a:chExt cx="19787306" cy="507697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8773517" y="0"/>
              <a:ext cx="11013789" cy="5076975"/>
            </a:xfrm>
            <a:custGeom>
              <a:avLst/>
              <a:gdLst/>
              <a:ahLst/>
              <a:cxnLst/>
              <a:rect r="r" b="b" t="t" l="l"/>
              <a:pathLst>
                <a:path h="5076975" w="11013789">
                  <a:moveTo>
                    <a:pt x="0" y="0"/>
                  </a:moveTo>
                  <a:lnTo>
                    <a:pt x="11013789" y="0"/>
                  </a:lnTo>
                  <a:lnTo>
                    <a:pt x="11013789" y="5076975"/>
                  </a:lnTo>
                  <a:lnTo>
                    <a:pt x="0" y="50769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-10231" b="-187245"/>
              </a:stretch>
            </a:blipFill>
          </p:spPr>
        </p:sp>
        <p:sp>
          <p:nvSpPr>
            <p:cNvPr name="TextBox 9" id="9"/>
            <p:cNvSpPr txBox="true"/>
            <p:nvPr/>
          </p:nvSpPr>
          <p:spPr>
            <a:xfrm rot="0">
              <a:off x="0" y="1557413"/>
              <a:ext cx="6100660" cy="192849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150"/>
                </a:lnSpc>
              </a:pPr>
              <a:r>
                <a:rPr lang="en-US" sz="3000" b="true">
                  <a:solidFill>
                    <a:srgbClr val="FFFFFF"/>
                  </a:solidFill>
                  <a:latin typeface="Open Sans 2 Bold"/>
                  <a:ea typeface="Open Sans 2 Bold"/>
                  <a:cs typeface="Open Sans 2 Bold"/>
                  <a:sym typeface="Open Sans 2 Bold"/>
                </a:rPr>
                <a:t>Count Plots</a:t>
              </a:r>
            </a:p>
            <a:p>
              <a:pPr algn="l" marL="561342" indent="-280671" lvl="1">
                <a:lnSpc>
                  <a:spcPts val="2730"/>
                </a:lnSpc>
                <a:buFont typeface="Arial"/>
                <a:buChar char="•"/>
              </a:pPr>
              <a:r>
                <a:rPr lang="en-US" b="true" sz="2600">
                  <a:solidFill>
                    <a:srgbClr val="FFFFFF"/>
                  </a:solidFill>
                  <a:latin typeface="Open Sans 2 Bold"/>
                  <a:ea typeface="Open Sans 2 Bold"/>
                  <a:cs typeface="Open Sans 2 Bold"/>
                  <a:sym typeface="Open Sans 2 Bold"/>
                </a:rPr>
                <a:t>Visualise </a:t>
              </a:r>
              <a:r>
                <a:rPr lang="en-US" b="true" sz="2600">
                  <a:solidFill>
                    <a:srgbClr val="F3939C"/>
                  </a:solidFill>
                  <a:latin typeface="Open Sans 2 Bold"/>
                  <a:ea typeface="Open Sans 2 Bold"/>
                  <a:cs typeface="Open Sans 2 Bold"/>
                  <a:sym typeface="Open Sans 2 Bold"/>
                </a:rPr>
                <a:t>distribution of smokers</a:t>
              </a:r>
              <a:r>
                <a:rPr lang="en-US" b="true" sz="2600">
                  <a:solidFill>
                    <a:srgbClr val="FFFFFF"/>
                  </a:solidFill>
                  <a:latin typeface="Open Sans 2 Bold"/>
                  <a:ea typeface="Open Sans 2 Bold"/>
                  <a:cs typeface="Open Sans 2 Bold"/>
                  <a:sym typeface="Open Sans 2 Bold"/>
                </a:rPr>
                <a:t> based on given data</a:t>
              </a:r>
            </a:p>
          </p:txBody>
        </p:sp>
        <p:sp>
          <p:nvSpPr>
            <p:cNvPr name="AutoShape 10" id="10"/>
            <p:cNvSpPr/>
            <p:nvPr/>
          </p:nvSpPr>
          <p:spPr>
            <a:xfrm>
              <a:off x="6460062" y="2481338"/>
              <a:ext cx="1551232" cy="0"/>
            </a:xfrm>
            <a:prstGeom prst="line">
              <a:avLst/>
            </a:prstGeom>
            <a:ln cap="flat" w="114300">
              <a:solidFill>
                <a:srgbClr val="FFFFFF"/>
              </a:solidFill>
              <a:prstDash val="solid"/>
              <a:headEnd type="none" len="sm" w="sm"/>
              <a:tailEnd type="arrow" len="sm" w="med"/>
            </a:ln>
          </p:spPr>
        </p:sp>
      </p:grpSp>
      <p:grpSp>
        <p:nvGrpSpPr>
          <p:cNvPr name="Group 11" id="11"/>
          <p:cNvGrpSpPr/>
          <p:nvPr/>
        </p:nvGrpSpPr>
        <p:grpSpPr>
          <a:xfrm rot="0">
            <a:off x="356170" y="6069953"/>
            <a:ext cx="16483897" cy="3921321"/>
            <a:chOff x="0" y="0"/>
            <a:chExt cx="21978529" cy="522842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3018108" cy="5228428"/>
            </a:xfrm>
            <a:custGeom>
              <a:avLst/>
              <a:gdLst/>
              <a:ahLst/>
              <a:cxnLst/>
              <a:rect r="r" b="b" t="t" l="l"/>
              <a:pathLst>
                <a:path h="5228428" w="13018108">
                  <a:moveTo>
                    <a:pt x="0" y="0"/>
                  </a:moveTo>
                  <a:lnTo>
                    <a:pt x="13018108" y="0"/>
                  </a:lnTo>
                  <a:lnTo>
                    <a:pt x="13018108" y="5228428"/>
                  </a:lnTo>
                  <a:lnTo>
                    <a:pt x="0" y="52284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-199083" r="0" b="0"/>
              </a:stretch>
            </a:blipFill>
          </p:spPr>
        </p:sp>
        <p:sp>
          <p:nvSpPr>
            <p:cNvPr name="TextBox 13" id="13"/>
            <p:cNvSpPr txBox="true"/>
            <p:nvPr/>
          </p:nvSpPr>
          <p:spPr>
            <a:xfrm rot="0">
              <a:off x="15877869" y="1673779"/>
              <a:ext cx="6100660" cy="192849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150"/>
                </a:lnSpc>
              </a:pPr>
              <a:r>
                <a:rPr lang="en-US" sz="3000" b="true">
                  <a:solidFill>
                    <a:srgbClr val="FFFFFF"/>
                  </a:solidFill>
                  <a:latin typeface="Open Sans 2 Bold"/>
                  <a:ea typeface="Open Sans 2 Bold"/>
                  <a:cs typeface="Open Sans 2 Bold"/>
                  <a:sym typeface="Open Sans 2 Bold"/>
                </a:rPr>
                <a:t>Bar Graphs</a:t>
              </a:r>
            </a:p>
            <a:p>
              <a:pPr algn="l" marL="561342" indent="-280671" lvl="1">
                <a:lnSpc>
                  <a:spcPts val="2730"/>
                </a:lnSpc>
                <a:buFont typeface="Arial"/>
                <a:buChar char="•"/>
              </a:pPr>
              <a:r>
                <a:rPr lang="en-US" b="true" sz="2600">
                  <a:solidFill>
                    <a:srgbClr val="FFFFFF"/>
                  </a:solidFill>
                  <a:latin typeface="Open Sans 2 Bold"/>
                  <a:ea typeface="Open Sans 2 Bold"/>
                  <a:cs typeface="Open Sans 2 Bold"/>
                  <a:sym typeface="Open Sans 2 Bold"/>
                </a:rPr>
                <a:t>Visualise statistics of smokers based on </a:t>
              </a:r>
              <a:r>
                <a:rPr lang="en-US" b="true" sz="2600">
                  <a:solidFill>
                    <a:srgbClr val="F3939C"/>
                  </a:solidFill>
                  <a:latin typeface="Open Sans 2 Bold"/>
                  <a:ea typeface="Open Sans 2 Bold"/>
                  <a:cs typeface="Open Sans 2 Bold"/>
                  <a:sym typeface="Open Sans 2 Bold"/>
                </a:rPr>
                <a:t>our calculated percentages</a:t>
              </a:r>
            </a:p>
          </p:txBody>
        </p:sp>
        <p:sp>
          <p:nvSpPr>
            <p:cNvPr name="AutoShape 14" id="14"/>
            <p:cNvSpPr/>
            <p:nvPr/>
          </p:nvSpPr>
          <p:spPr>
            <a:xfrm flipH="true" flipV="true">
              <a:off x="13852069" y="2614214"/>
              <a:ext cx="1551232" cy="0"/>
            </a:xfrm>
            <a:prstGeom prst="line">
              <a:avLst/>
            </a:prstGeom>
            <a:ln cap="flat" w="114300">
              <a:solidFill>
                <a:srgbClr val="FFFFFF"/>
              </a:solidFill>
              <a:prstDash val="solid"/>
              <a:headEnd type="none" len="sm" w="sm"/>
              <a:tailEnd type="arrow" len="sm" w="med"/>
            </a:ln>
          </p:spPr>
        </p:sp>
      </p:grpSp>
      <p:sp>
        <p:nvSpPr>
          <p:cNvPr name="Freeform 15" id="15"/>
          <p:cNvSpPr/>
          <p:nvPr/>
        </p:nvSpPr>
        <p:spPr>
          <a:xfrm flipH="false" flipV="false" rot="2043906">
            <a:off x="-1897674" y="-3896905"/>
            <a:ext cx="5168092" cy="6489613"/>
          </a:xfrm>
          <a:custGeom>
            <a:avLst/>
            <a:gdLst/>
            <a:ahLst/>
            <a:cxnLst/>
            <a:rect r="r" b="b" t="t" l="l"/>
            <a:pathLst>
              <a:path h="6489613" w="5168092">
                <a:moveTo>
                  <a:pt x="0" y="0"/>
                </a:moveTo>
                <a:lnTo>
                  <a:pt x="5168092" y="0"/>
                </a:lnTo>
                <a:lnTo>
                  <a:pt x="5168092" y="6489613"/>
                </a:lnTo>
                <a:lnTo>
                  <a:pt x="0" y="648961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2475628" y="291776"/>
            <a:ext cx="2520105" cy="2331097"/>
          </a:xfrm>
          <a:custGeom>
            <a:avLst/>
            <a:gdLst/>
            <a:ahLst/>
            <a:cxnLst/>
            <a:rect r="r" b="b" t="t" l="l"/>
            <a:pathLst>
              <a:path h="2331097" w="2520105">
                <a:moveTo>
                  <a:pt x="0" y="0"/>
                </a:moveTo>
                <a:lnTo>
                  <a:pt x="2520106" y="0"/>
                </a:lnTo>
                <a:lnTo>
                  <a:pt x="2520106" y="2331098"/>
                </a:lnTo>
                <a:lnTo>
                  <a:pt x="0" y="233109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3735681" y="180975"/>
            <a:ext cx="10816638" cy="847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300"/>
              </a:lnSpc>
            </a:pPr>
            <a:r>
              <a:rPr lang="en-US" sz="6000">
                <a:solidFill>
                  <a:srgbClr val="FFFFFF"/>
                </a:solidFill>
                <a:latin typeface="Norwester"/>
                <a:ea typeface="Norwester"/>
                <a:cs typeface="Norwester"/>
                <a:sym typeface="Norwester"/>
              </a:rPr>
              <a:t>Data Visualisation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6379354" y="1057275"/>
            <a:ext cx="5529291" cy="828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47700" indent="-323850" lvl="1">
              <a:lnSpc>
                <a:spcPts val="3150"/>
              </a:lnSpc>
              <a:buAutoNum type="arabicPeriod" startAt="1"/>
            </a:pPr>
            <a:r>
              <a:rPr lang="en-US" sz="3000">
                <a:solidFill>
                  <a:srgbClr val="FFFFFF"/>
                </a:solidFill>
                <a:latin typeface="Norwester"/>
                <a:ea typeface="Norwester"/>
                <a:cs typeface="Norwester"/>
                <a:sym typeface="Norwester"/>
              </a:rPr>
              <a:t>Categorical Visualisation of Smoking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3460610" y="9655720"/>
            <a:ext cx="4827390" cy="3732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11"/>
              </a:lnSpc>
            </a:pPr>
            <a:r>
              <a:rPr lang="en-US" sz="2677" i="true">
                <a:solidFill>
                  <a:srgbClr val="FFFFFF"/>
                </a:solidFill>
                <a:latin typeface="Comic Sans Italics"/>
                <a:ea typeface="Comic Sans Italics"/>
                <a:cs typeface="Comic Sans Italics"/>
                <a:sym typeface="Comic Sans Italics"/>
              </a:rPr>
              <a:t>Exploratory Data Analysis</a:t>
            </a:r>
          </a:p>
        </p:txBody>
      </p:sp>
      <p:sp>
        <p:nvSpPr>
          <p:cNvPr name="Freeform 20" id="20"/>
          <p:cNvSpPr/>
          <p:nvPr/>
        </p:nvSpPr>
        <p:spPr>
          <a:xfrm flipH="false" flipV="false" rot="-10719171">
            <a:off x="-3542626" y="-2603830"/>
            <a:ext cx="7085252" cy="5207660"/>
          </a:xfrm>
          <a:custGeom>
            <a:avLst/>
            <a:gdLst/>
            <a:ahLst/>
            <a:cxnLst/>
            <a:rect r="r" b="b" t="t" l="l"/>
            <a:pathLst>
              <a:path h="5207660" w="7085252">
                <a:moveTo>
                  <a:pt x="0" y="0"/>
                </a:moveTo>
                <a:lnTo>
                  <a:pt x="7085252" y="0"/>
                </a:lnTo>
                <a:lnTo>
                  <a:pt x="7085252" y="5207660"/>
                </a:lnTo>
                <a:lnTo>
                  <a:pt x="0" y="52076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1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4205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043906">
            <a:off x="-1897674" y="-3896905"/>
            <a:ext cx="5168092" cy="6489613"/>
          </a:xfrm>
          <a:custGeom>
            <a:avLst/>
            <a:gdLst/>
            <a:ahLst/>
            <a:cxnLst/>
            <a:rect r="r" b="b" t="t" l="l"/>
            <a:pathLst>
              <a:path h="6489613" w="5168092">
                <a:moveTo>
                  <a:pt x="0" y="0"/>
                </a:moveTo>
                <a:lnTo>
                  <a:pt x="5168092" y="0"/>
                </a:lnTo>
                <a:lnTo>
                  <a:pt x="5168092" y="6489613"/>
                </a:lnTo>
                <a:lnTo>
                  <a:pt x="0" y="64896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3156357" y="5982555"/>
            <a:ext cx="8528903" cy="8270686"/>
            <a:chOff x="0" y="0"/>
            <a:chExt cx="11371871" cy="11027581"/>
          </a:xfrm>
        </p:grpSpPr>
        <p:sp>
          <p:nvSpPr>
            <p:cNvPr name="Freeform 4" id="4"/>
            <p:cNvSpPr/>
            <p:nvPr/>
          </p:nvSpPr>
          <p:spPr>
            <a:xfrm flipH="false" flipV="false" rot="-10719171">
              <a:off x="1844552" y="1037276"/>
              <a:ext cx="9447003" cy="6943547"/>
            </a:xfrm>
            <a:custGeom>
              <a:avLst/>
              <a:gdLst/>
              <a:ahLst/>
              <a:cxnLst/>
              <a:rect r="r" b="b" t="t" l="l"/>
              <a:pathLst>
                <a:path h="6943547" w="9447003">
                  <a:moveTo>
                    <a:pt x="0" y="0"/>
                  </a:moveTo>
                  <a:lnTo>
                    <a:pt x="9447003" y="0"/>
                  </a:lnTo>
                  <a:lnTo>
                    <a:pt x="9447003" y="6943547"/>
                  </a:lnTo>
                  <a:lnTo>
                    <a:pt x="0" y="69435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1999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-8219217">
              <a:off x="2025196" y="1187382"/>
              <a:ext cx="6890789" cy="8652818"/>
            </a:xfrm>
            <a:custGeom>
              <a:avLst/>
              <a:gdLst/>
              <a:ahLst/>
              <a:cxnLst/>
              <a:rect r="r" b="b" t="t" l="l"/>
              <a:pathLst>
                <a:path h="8652818" w="6890789">
                  <a:moveTo>
                    <a:pt x="0" y="0"/>
                  </a:moveTo>
                  <a:lnTo>
                    <a:pt x="6890790" y="0"/>
                  </a:lnTo>
                  <a:lnTo>
                    <a:pt x="6890790" y="8652817"/>
                  </a:lnTo>
                  <a:lnTo>
                    <a:pt x="0" y="86528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-483135">
            <a:off x="2247359" y="-299658"/>
            <a:ext cx="13793282" cy="12564426"/>
          </a:xfrm>
          <a:custGeom>
            <a:avLst/>
            <a:gdLst/>
            <a:ahLst/>
            <a:cxnLst/>
            <a:rect r="r" b="b" t="t" l="l"/>
            <a:pathLst>
              <a:path h="12564426" w="13793282">
                <a:moveTo>
                  <a:pt x="0" y="0"/>
                </a:moveTo>
                <a:lnTo>
                  <a:pt x="13793282" y="0"/>
                </a:lnTo>
                <a:lnTo>
                  <a:pt x="13793282" y="12564426"/>
                </a:lnTo>
                <a:lnTo>
                  <a:pt x="0" y="125644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7" id="7"/>
          <p:cNvSpPr/>
          <p:nvPr/>
        </p:nvSpPr>
        <p:spPr>
          <a:xfrm flipV="true">
            <a:off x="5237960" y="1009650"/>
            <a:ext cx="7812079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8" id="8"/>
          <p:cNvSpPr txBox="true"/>
          <p:nvPr/>
        </p:nvSpPr>
        <p:spPr>
          <a:xfrm rot="0">
            <a:off x="6379354" y="1057275"/>
            <a:ext cx="5529291" cy="828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47700" indent="-323850" lvl="1">
              <a:lnSpc>
                <a:spcPts val="3150"/>
              </a:lnSpc>
              <a:buAutoNum type="arabicPeriod" startAt="1"/>
            </a:pPr>
            <a:r>
              <a:rPr lang="en-US" sz="3000">
                <a:solidFill>
                  <a:srgbClr val="FFFFFF"/>
                </a:solidFill>
                <a:latin typeface="Norwester"/>
                <a:ea typeface="Norwester"/>
                <a:cs typeface="Norwester"/>
                <a:sym typeface="Norwester"/>
              </a:rPr>
              <a:t>Categorical Visualisation of Smoking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642776" y="1885950"/>
            <a:ext cx="7066800" cy="3257550"/>
          </a:xfrm>
          <a:custGeom>
            <a:avLst/>
            <a:gdLst/>
            <a:ahLst/>
            <a:cxnLst/>
            <a:rect r="r" b="b" t="t" l="l"/>
            <a:pathLst>
              <a:path h="3257550" w="7066800">
                <a:moveTo>
                  <a:pt x="0" y="0"/>
                </a:moveTo>
                <a:lnTo>
                  <a:pt x="7066799" y="0"/>
                </a:lnTo>
                <a:lnTo>
                  <a:pt x="7066799" y="3257550"/>
                </a:lnTo>
                <a:lnTo>
                  <a:pt x="0" y="325755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-10231" b="-187245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9406825" y="2051510"/>
            <a:ext cx="7286429" cy="2926429"/>
          </a:xfrm>
          <a:custGeom>
            <a:avLst/>
            <a:gdLst/>
            <a:ahLst/>
            <a:cxnLst/>
            <a:rect r="r" b="b" t="t" l="l"/>
            <a:pathLst>
              <a:path h="2926429" w="7286429">
                <a:moveTo>
                  <a:pt x="0" y="0"/>
                </a:moveTo>
                <a:lnTo>
                  <a:pt x="7286429" y="0"/>
                </a:lnTo>
                <a:lnTo>
                  <a:pt x="7286429" y="2926430"/>
                </a:lnTo>
                <a:lnTo>
                  <a:pt x="0" y="292643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-199083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5486400" y="6850956"/>
            <a:ext cx="2223175" cy="1014324"/>
          </a:xfrm>
          <a:custGeom>
            <a:avLst/>
            <a:gdLst/>
            <a:ahLst/>
            <a:cxnLst/>
            <a:rect r="r" b="b" t="t" l="l"/>
            <a:pathLst>
              <a:path h="1014324" w="2223175">
                <a:moveTo>
                  <a:pt x="0" y="0"/>
                </a:moveTo>
                <a:lnTo>
                  <a:pt x="2223175" y="0"/>
                </a:lnTo>
                <a:lnTo>
                  <a:pt x="2223175" y="1014324"/>
                </a:lnTo>
                <a:lnTo>
                  <a:pt x="0" y="101432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3735681" y="180975"/>
            <a:ext cx="10816638" cy="847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300"/>
              </a:lnSpc>
            </a:pPr>
            <a:r>
              <a:rPr lang="en-US" sz="6000">
                <a:solidFill>
                  <a:srgbClr val="FFFFFF"/>
                </a:solidFill>
                <a:latin typeface="Norwester"/>
                <a:ea typeface="Norwester"/>
                <a:cs typeface="Norwester"/>
                <a:sym typeface="Norwester"/>
              </a:rPr>
              <a:t>Data Visualisation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42776" y="8324925"/>
            <a:ext cx="17002449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b="true" sz="3000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While most patients were non-smokers, s</a:t>
            </a:r>
            <a:r>
              <a:rPr lang="en-US" b="true" sz="3000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mokers consistently showed </a:t>
            </a:r>
            <a:r>
              <a:rPr lang="en-US" b="true" sz="3000">
                <a:solidFill>
                  <a:srgbClr val="F3939C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poorer recovery</a:t>
            </a:r>
            <a:r>
              <a:rPr lang="en-US" b="true" sz="3000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 and </a:t>
            </a:r>
            <a:r>
              <a:rPr lang="en-US" b="true" sz="3000">
                <a:solidFill>
                  <a:srgbClr val="F3939C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higher recurrence rates</a:t>
            </a:r>
            <a:r>
              <a:rPr lang="en-US" b="true" sz="3000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, marking </a:t>
            </a:r>
            <a:r>
              <a:rPr lang="en-US" b="true" sz="3000">
                <a:solidFill>
                  <a:srgbClr val="F3939C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smoking</a:t>
            </a:r>
            <a:r>
              <a:rPr lang="en-US" b="true" sz="3000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 as a </a:t>
            </a:r>
            <a:r>
              <a:rPr lang="en-US" b="true" sz="3000">
                <a:solidFill>
                  <a:srgbClr val="F3939C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strong risk factor</a:t>
            </a:r>
            <a:r>
              <a:rPr lang="en-US" b="true" sz="3000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 for our model.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406825" y="5105420"/>
            <a:ext cx="8881175" cy="3168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b="true" sz="2000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2.  Smoking  </a:t>
            </a:r>
            <a:r>
              <a:rPr lang="en-US" b="true" sz="2000">
                <a:solidFill>
                  <a:srgbClr val="F3939C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reduces</a:t>
            </a:r>
            <a:r>
              <a:rPr lang="en-US" b="true" sz="2000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 the </a:t>
            </a:r>
            <a:r>
              <a:rPr lang="en-US" b="true" sz="2000">
                <a:solidFill>
                  <a:srgbClr val="F3939C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effectiveness</a:t>
            </a:r>
            <a:r>
              <a:rPr lang="en-US" b="true" sz="2000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 of the initial thyroid cancer treatment.</a:t>
            </a:r>
          </a:p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b="true" sz="2000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-</a:t>
            </a:r>
            <a:r>
              <a:rPr lang="en-US" sz="200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17% of patients who are currently smoking experiences excellence in initial treatment response, with about 60% experiencing structural incomplete.</a:t>
            </a:r>
          </a:p>
          <a:p>
            <a:pPr algn="l">
              <a:lnSpc>
                <a:spcPts val="2800"/>
              </a:lnSpc>
              <a:spcBef>
                <a:spcPct val="0"/>
              </a:spcBef>
            </a:pPr>
          </a:p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b="true" sz="2000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3. Smoking</a:t>
            </a:r>
            <a:r>
              <a:rPr lang="en-US" b="true" sz="2000">
                <a:solidFill>
                  <a:srgbClr val="F3939C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 increases </a:t>
            </a:r>
            <a:r>
              <a:rPr lang="en-US" b="true" sz="2000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the likelihood of Thyroid Cancer</a:t>
            </a:r>
            <a:r>
              <a:rPr lang="en-US" b="true" sz="2000">
                <a:solidFill>
                  <a:srgbClr val="F3939C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 Recurrence</a:t>
            </a:r>
            <a:r>
              <a:rPr lang="en-US" b="true" sz="2000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.</a:t>
            </a:r>
          </a:p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b="true" sz="2000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- </a:t>
            </a:r>
            <a:r>
              <a:rPr lang="en-US" sz="200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About 67% experiences a recurrence of the thyroid cancer, which is significantly higher than the &lt; 25% of patients who aren't smoking 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071545" y="6338907"/>
            <a:ext cx="4209260" cy="701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b="true" sz="2000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1.  Majority of Thyroid Cancer      patients </a:t>
            </a:r>
            <a:r>
              <a:rPr lang="en-US" b="true" sz="2000">
                <a:solidFill>
                  <a:srgbClr val="F3939C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do not smoke</a:t>
            </a:r>
            <a:r>
              <a:rPr lang="en-US" b="true" sz="2000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41750" y="9905176"/>
            <a:ext cx="3055011" cy="257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*More explained in the notebook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3460610" y="9655720"/>
            <a:ext cx="4827390" cy="3732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11"/>
              </a:lnSpc>
            </a:pPr>
            <a:r>
              <a:rPr lang="en-US" sz="2677" i="true">
                <a:solidFill>
                  <a:srgbClr val="FFFFFF"/>
                </a:solidFill>
                <a:latin typeface="Comic Sans Italics"/>
                <a:ea typeface="Comic Sans Italics"/>
                <a:cs typeface="Comic Sans Italics"/>
                <a:sym typeface="Comic Sans Italics"/>
              </a:rPr>
              <a:t>Exploratory Data Analysis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-10719171">
            <a:off x="-3542626" y="-2603830"/>
            <a:ext cx="7085252" cy="5207660"/>
          </a:xfrm>
          <a:custGeom>
            <a:avLst/>
            <a:gdLst/>
            <a:ahLst/>
            <a:cxnLst/>
            <a:rect r="r" b="b" t="t" l="l"/>
            <a:pathLst>
              <a:path h="5207660" w="7085252">
                <a:moveTo>
                  <a:pt x="0" y="0"/>
                </a:moveTo>
                <a:lnTo>
                  <a:pt x="7085252" y="0"/>
                </a:lnTo>
                <a:lnTo>
                  <a:pt x="7085252" y="5207660"/>
                </a:lnTo>
                <a:lnTo>
                  <a:pt x="0" y="52076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1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4205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043906">
            <a:off x="-1897674" y="-3896905"/>
            <a:ext cx="5168092" cy="6489613"/>
          </a:xfrm>
          <a:custGeom>
            <a:avLst/>
            <a:gdLst/>
            <a:ahLst/>
            <a:cxnLst/>
            <a:rect r="r" b="b" t="t" l="l"/>
            <a:pathLst>
              <a:path h="6489613" w="5168092">
                <a:moveTo>
                  <a:pt x="0" y="0"/>
                </a:moveTo>
                <a:lnTo>
                  <a:pt x="5168092" y="0"/>
                </a:lnTo>
                <a:lnTo>
                  <a:pt x="5168092" y="6489613"/>
                </a:lnTo>
                <a:lnTo>
                  <a:pt x="0" y="64896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3156357" y="5982555"/>
            <a:ext cx="8528903" cy="8270686"/>
            <a:chOff x="0" y="0"/>
            <a:chExt cx="11371871" cy="11027581"/>
          </a:xfrm>
        </p:grpSpPr>
        <p:sp>
          <p:nvSpPr>
            <p:cNvPr name="Freeform 4" id="4"/>
            <p:cNvSpPr/>
            <p:nvPr/>
          </p:nvSpPr>
          <p:spPr>
            <a:xfrm flipH="false" flipV="false" rot="-10719171">
              <a:off x="1844552" y="1037276"/>
              <a:ext cx="9447003" cy="6943547"/>
            </a:xfrm>
            <a:custGeom>
              <a:avLst/>
              <a:gdLst/>
              <a:ahLst/>
              <a:cxnLst/>
              <a:rect r="r" b="b" t="t" l="l"/>
              <a:pathLst>
                <a:path h="6943547" w="9447003">
                  <a:moveTo>
                    <a:pt x="0" y="0"/>
                  </a:moveTo>
                  <a:lnTo>
                    <a:pt x="9447003" y="0"/>
                  </a:lnTo>
                  <a:lnTo>
                    <a:pt x="9447003" y="6943547"/>
                  </a:lnTo>
                  <a:lnTo>
                    <a:pt x="0" y="69435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1999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-8219217">
              <a:off x="2025196" y="1187382"/>
              <a:ext cx="6890789" cy="8652818"/>
            </a:xfrm>
            <a:custGeom>
              <a:avLst/>
              <a:gdLst/>
              <a:ahLst/>
              <a:cxnLst/>
              <a:rect r="r" b="b" t="t" l="l"/>
              <a:pathLst>
                <a:path h="8652818" w="6890789">
                  <a:moveTo>
                    <a:pt x="0" y="0"/>
                  </a:moveTo>
                  <a:lnTo>
                    <a:pt x="6890790" y="0"/>
                  </a:lnTo>
                  <a:lnTo>
                    <a:pt x="6890790" y="8652817"/>
                  </a:lnTo>
                  <a:lnTo>
                    <a:pt x="0" y="86528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-483135">
            <a:off x="2247359" y="-299658"/>
            <a:ext cx="13793282" cy="12564426"/>
          </a:xfrm>
          <a:custGeom>
            <a:avLst/>
            <a:gdLst/>
            <a:ahLst/>
            <a:cxnLst/>
            <a:rect r="r" b="b" t="t" l="l"/>
            <a:pathLst>
              <a:path h="12564426" w="13793282">
                <a:moveTo>
                  <a:pt x="0" y="0"/>
                </a:moveTo>
                <a:lnTo>
                  <a:pt x="13793282" y="0"/>
                </a:lnTo>
                <a:lnTo>
                  <a:pt x="13793282" y="12564426"/>
                </a:lnTo>
                <a:lnTo>
                  <a:pt x="0" y="125644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7" id="7"/>
          <p:cNvSpPr/>
          <p:nvPr/>
        </p:nvSpPr>
        <p:spPr>
          <a:xfrm flipV="true">
            <a:off x="5237960" y="1009650"/>
            <a:ext cx="7812079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8" id="8"/>
          <p:cNvGrpSpPr/>
          <p:nvPr/>
        </p:nvGrpSpPr>
        <p:grpSpPr>
          <a:xfrm rot="0">
            <a:off x="0" y="2088297"/>
            <a:ext cx="18288000" cy="5547475"/>
            <a:chOff x="0" y="0"/>
            <a:chExt cx="24384000" cy="739663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595911" cy="5254369"/>
            </a:xfrm>
            <a:custGeom>
              <a:avLst/>
              <a:gdLst/>
              <a:ahLst/>
              <a:cxnLst/>
              <a:rect r="r" b="b" t="t" l="l"/>
              <a:pathLst>
                <a:path h="5254369" w="5595911">
                  <a:moveTo>
                    <a:pt x="0" y="0"/>
                  </a:moveTo>
                  <a:lnTo>
                    <a:pt x="5595911" y="0"/>
                  </a:lnTo>
                  <a:lnTo>
                    <a:pt x="5595911" y="5254369"/>
                  </a:lnTo>
                  <a:lnTo>
                    <a:pt x="0" y="52543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-41079" t="0" r="-130283" b="-124338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12344171" y="0"/>
              <a:ext cx="4913416" cy="5254369"/>
            </a:xfrm>
            <a:custGeom>
              <a:avLst/>
              <a:gdLst/>
              <a:ahLst/>
              <a:cxnLst/>
              <a:rect r="r" b="b" t="t" l="l"/>
              <a:pathLst>
                <a:path h="5254369" w="4913416">
                  <a:moveTo>
                    <a:pt x="0" y="0"/>
                  </a:moveTo>
                  <a:lnTo>
                    <a:pt x="4913417" y="0"/>
                  </a:lnTo>
                  <a:lnTo>
                    <a:pt x="4913417" y="5254369"/>
                  </a:lnTo>
                  <a:lnTo>
                    <a:pt x="0" y="52543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-173888" t="0" r="0" b="-9881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7257588" y="0"/>
              <a:ext cx="7126412" cy="5254369"/>
            </a:xfrm>
            <a:custGeom>
              <a:avLst/>
              <a:gdLst/>
              <a:ahLst/>
              <a:cxnLst/>
              <a:rect r="r" b="b" t="t" l="l"/>
              <a:pathLst>
                <a:path h="5254369" w="7126412">
                  <a:moveTo>
                    <a:pt x="0" y="0"/>
                  </a:moveTo>
                  <a:lnTo>
                    <a:pt x="7126412" y="0"/>
                  </a:lnTo>
                  <a:lnTo>
                    <a:pt x="7126412" y="5254369"/>
                  </a:lnTo>
                  <a:lnTo>
                    <a:pt x="0" y="52543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-98514" r="-88556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5595911" y="0"/>
              <a:ext cx="6748261" cy="5254369"/>
            </a:xfrm>
            <a:custGeom>
              <a:avLst/>
              <a:gdLst/>
              <a:ahLst/>
              <a:cxnLst/>
              <a:rect r="r" b="b" t="t" l="l"/>
              <a:pathLst>
                <a:path h="5254369" w="6748261">
                  <a:moveTo>
                    <a:pt x="0" y="0"/>
                  </a:moveTo>
                  <a:lnTo>
                    <a:pt x="6748260" y="0"/>
                  </a:lnTo>
                  <a:lnTo>
                    <a:pt x="6748260" y="5254369"/>
                  </a:lnTo>
                  <a:lnTo>
                    <a:pt x="0" y="52543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-100675" t="-100063" r="0" b="0"/>
              </a:stretch>
            </a:blipFill>
          </p:spPr>
        </p:sp>
        <p:sp>
          <p:nvSpPr>
            <p:cNvPr name="TextBox 13" id="13"/>
            <p:cNvSpPr txBox="true"/>
            <p:nvPr/>
          </p:nvSpPr>
          <p:spPr>
            <a:xfrm rot="0">
              <a:off x="10792369" y="5568694"/>
              <a:ext cx="2799262" cy="5438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56"/>
                </a:lnSpc>
              </a:pPr>
              <a:r>
                <a:rPr lang="en-US" b="true" sz="2910">
                  <a:solidFill>
                    <a:srgbClr val="FFFFFF"/>
                  </a:solidFill>
                  <a:latin typeface="Open Sans 2 Bold"/>
                  <a:ea typeface="Open Sans 2 Bold"/>
                  <a:cs typeface="Open Sans 2 Bold"/>
                  <a:sym typeface="Open Sans 2 Bold"/>
                </a:rPr>
                <a:t>Heatmaps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9232390" y="6141114"/>
              <a:ext cx="5919221" cy="125551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496128" indent="-248064" lvl="1">
                <a:lnSpc>
                  <a:spcPts val="2412"/>
                </a:lnSpc>
                <a:buFont typeface="Arial"/>
                <a:buChar char="•"/>
              </a:pPr>
              <a:r>
                <a:rPr lang="en-US" b="true" sz="2297">
                  <a:solidFill>
                    <a:srgbClr val="FFFFFF"/>
                  </a:solidFill>
                  <a:latin typeface="Open Sans 2 Bold"/>
                  <a:ea typeface="Open Sans 2 Bold"/>
                  <a:cs typeface="Open Sans 2 Bold"/>
                  <a:sym typeface="Open Sans 2 Bold"/>
                </a:rPr>
                <a:t>Strong</a:t>
              </a:r>
              <a:r>
                <a:rPr lang="en-US" b="true" sz="2297">
                  <a:solidFill>
                    <a:srgbClr val="F3939C"/>
                  </a:solidFill>
                  <a:latin typeface="Open Sans 2 Bold"/>
                  <a:ea typeface="Open Sans 2 Bold"/>
                  <a:cs typeface="Open Sans 2 Bold"/>
                  <a:sym typeface="Open Sans 2 Bold"/>
                </a:rPr>
                <a:t> Intensity Gradient</a:t>
              </a:r>
              <a:r>
                <a:rPr lang="en-US" b="true" sz="2297">
                  <a:solidFill>
                    <a:srgbClr val="FFFFFF"/>
                  </a:solidFill>
                  <a:latin typeface="Open Sans 2 Bold"/>
                  <a:ea typeface="Open Sans 2 Bold"/>
                  <a:cs typeface="Open Sans 2 Bold"/>
                  <a:sym typeface="Open Sans 2 Bold"/>
                </a:rPr>
                <a:t> and </a:t>
              </a:r>
              <a:r>
                <a:rPr lang="en-US" b="true" sz="2297">
                  <a:solidFill>
                    <a:srgbClr val="F3939C"/>
                  </a:solidFill>
                  <a:latin typeface="Open Sans 2 Bold"/>
                  <a:ea typeface="Open Sans 2 Bold"/>
                  <a:cs typeface="Open Sans 2 Bold"/>
                  <a:sym typeface="Open Sans 2 Bold"/>
                </a:rPr>
                <a:t>correlation</a:t>
              </a:r>
              <a:r>
                <a:rPr lang="en-US" b="true" sz="2297">
                  <a:solidFill>
                    <a:srgbClr val="FFFFFF"/>
                  </a:solidFill>
                  <a:latin typeface="Open Sans 2 Bold"/>
                  <a:ea typeface="Open Sans 2 Bold"/>
                  <a:cs typeface="Open Sans 2 Bold"/>
                  <a:sym typeface="Open Sans 2 Bold"/>
                </a:rPr>
                <a:t>, easier for visualisation</a:t>
              </a: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13050040" y="114300"/>
            <a:ext cx="1796367" cy="1885950"/>
          </a:xfrm>
          <a:custGeom>
            <a:avLst/>
            <a:gdLst/>
            <a:ahLst/>
            <a:cxnLst/>
            <a:rect r="r" b="b" t="t" l="l"/>
            <a:pathLst>
              <a:path h="1885950" w="1796367">
                <a:moveTo>
                  <a:pt x="0" y="0"/>
                </a:moveTo>
                <a:lnTo>
                  <a:pt x="1796367" y="0"/>
                </a:lnTo>
                <a:lnTo>
                  <a:pt x="1796367" y="1885950"/>
                </a:lnTo>
                <a:lnTo>
                  <a:pt x="0" y="188595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2870527" y="114300"/>
            <a:ext cx="2520171" cy="1885950"/>
          </a:xfrm>
          <a:custGeom>
            <a:avLst/>
            <a:gdLst/>
            <a:ahLst/>
            <a:cxnLst/>
            <a:rect r="r" b="b" t="t" l="l"/>
            <a:pathLst>
              <a:path h="1885950" w="2520171">
                <a:moveTo>
                  <a:pt x="0" y="0"/>
                </a:moveTo>
                <a:lnTo>
                  <a:pt x="2520171" y="0"/>
                </a:lnTo>
                <a:lnTo>
                  <a:pt x="2520171" y="1885950"/>
                </a:lnTo>
                <a:lnTo>
                  <a:pt x="0" y="188595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5680" t="0" r="-5680" b="-11421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3735681" y="180975"/>
            <a:ext cx="10816638" cy="847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300"/>
              </a:lnSpc>
            </a:pPr>
            <a:r>
              <a:rPr lang="en-US" sz="6000">
                <a:solidFill>
                  <a:srgbClr val="FFFFFF"/>
                </a:solidFill>
                <a:latin typeface="Norwester"/>
                <a:ea typeface="Norwester"/>
                <a:cs typeface="Norwester"/>
                <a:sym typeface="Norwester"/>
              </a:rPr>
              <a:t>Data Visualisation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6234212" y="1057275"/>
            <a:ext cx="5819577" cy="828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50"/>
              </a:lnSpc>
            </a:pPr>
            <a:r>
              <a:rPr lang="en-US" sz="3000">
                <a:solidFill>
                  <a:srgbClr val="FFFFFF"/>
                </a:solidFill>
                <a:latin typeface="Norwester"/>
                <a:ea typeface="Norwester"/>
                <a:cs typeface="Norwester"/>
                <a:sym typeface="Norwester"/>
              </a:rPr>
              <a:t>2. Bivariate Heatmap of Adenopathy and Tumor (Type)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41750" y="9905176"/>
            <a:ext cx="3055011" cy="257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*More explained in the notebook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496900" y="8066077"/>
            <a:ext cx="15294199" cy="1208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46"/>
              </a:lnSpc>
            </a:pPr>
            <a:r>
              <a:rPr lang="en-US" b="true" sz="2996">
                <a:solidFill>
                  <a:srgbClr val="FFFFFF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Patients with </a:t>
            </a:r>
            <a:r>
              <a:rPr lang="en-US" b="true" sz="2996">
                <a:solidFill>
                  <a:srgbClr val="F3939C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Adenopathy</a:t>
            </a:r>
            <a:r>
              <a:rPr lang="en-US" b="true" sz="2996">
                <a:solidFill>
                  <a:srgbClr val="FFFFFF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 or </a:t>
            </a:r>
            <a:r>
              <a:rPr lang="en-US" b="true" sz="2996">
                <a:solidFill>
                  <a:srgbClr val="F3939C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Tumors extending beyond the thyroid</a:t>
            </a:r>
            <a:r>
              <a:rPr lang="en-US" b="true" sz="2996">
                <a:solidFill>
                  <a:srgbClr val="FFFFFF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 had a much </a:t>
            </a:r>
            <a:r>
              <a:rPr lang="en-US" b="true" sz="2996">
                <a:solidFill>
                  <a:srgbClr val="F3939C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higher likelihood of recurrence</a:t>
            </a:r>
            <a:r>
              <a:rPr lang="en-US" b="true" sz="2996">
                <a:solidFill>
                  <a:srgbClr val="FFFFFF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 and </a:t>
            </a:r>
            <a:r>
              <a:rPr lang="en-US" b="true" sz="2996">
                <a:solidFill>
                  <a:srgbClr val="F3939C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poorer treatment outcome</a:t>
            </a:r>
            <a:r>
              <a:rPr lang="en-US" b="true" sz="2996">
                <a:solidFill>
                  <a:srgbClr val="FFFFFF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, suggesting these conditions are major clinical indicators.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3460610" y="9655720"/>
            <a:ext cx="4827390" cy="3732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11"/>
              </a:lnSpc>
            </a:pPr>
            <a:r>
              <a:rPr lang="en-US" sz="2677" i="true">
                <a:solidFill>
                  <a:srgbClr val="FFFFFF"/>
                </a:solidFill>
                <a:latin typeface="Comic Sans Italics"/>
                <a:ea typeface="Comic Sans Italics"/>
                <a:cs typeface="Comic Sans Italics"/>
                <a:sym typeface="Comic Sans Italics"/>
              </a:rPr>
              <a:t>Exploratory Data Analysis</a:t>
            </a:r>
          </a:p>
        </p:txBody>
      </p:sp>
      <p:sp>
        <p:nvSpPr>
          <p:cNvPr name="Freeform 22" id="22"/>
          <p:cNvSpPr/>
          <p:nvPr/>
        </p:nvSpPr>
        <p:spPr>
          <a:xfrm flipH="false" flipV="false" rot="-10719171">
            <a:off x="-3542626" y="-2603830"/>
            <a:ext cx="7085252" cy="5207660"/>
          </a:xfrm>
          <a:custGeom>
            <a:avLst/>
            <a:gdLst/>
            <a:ahLst/>
            <a:cxnLst/>
            <a:rect r="r" b="b" t="t" l="l"/>
            <a:pathLst>
              <a:path h="5207660" w="7085252">
                <a:moveTo>
                  <a:pt x="0" y="0"/>
                </a:moveTo>
                <a:lnTo>
                  <a:pt x="7085252" y="0"/>
                </a:lnTo>
                <a:lnTo>
                  <a:pt x="7085252" y="5207660"/>
                </a:lnTo>
                <a:lnTo>
                  <a:pt x="0" y="52076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1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DAGkBmePIVQ</dc:identifier>
  <dcterms:modified xsi:type="dcterms:W3CDTF">2011-08-01T06:04:30Z</dcterms:modified>
  <cp:revision>1</cp:revision>
  <dc:title>SC1015 Mini Project</dc:title>
</cp:coreProperties>
</file>